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Lst>
  <p:sldSz cx="12192000" cy="6858000"/>
  <p:notesSz cx="7772400" cy="100584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a:noFill/>
        </a:ln>
      </c:spPr>
    </c:floor>
    <c:sideWall>
      <c:thickness val="0"/>
      <c:spPr>
        <a:noFill/>
        <a:ln>
          <a:solidFill>
            <a:srgbClr val="B3B3B3"/>
          </a:solidFill>
        </a:ln>
      </c:spPr>
    </c:sideWall>
    <c:backWall>
      <c:thickness val="0"/>
      <c:spPr>
        <a:noFill/>
        <a:ln>
          <a:solidFill>
            <a:srgbClr val="B3B3B3"/>
          </a:solidFill>
        </a:ln>
      </c:spPr>
    </c:backWall>
    <c:plotArea>
      <c:layout/>
      <c:bar3DChart>
        <c:barDir val="col"/>
        <c:grouping val="clustered"/>
        <c:varyColors val="0"/>
        <c:ser>
          <c:idx val="0"/>
          <c:order val="0"/>
          <c:tx>
            <c:strRef>
              <c:f>label 0</c:f>
              <c:strCache>
                <c:ptCount val="1"/>
                <c:pt idx="0">
                  <c:v>Column B</c:v>
                </c:pt>
              </c:strCache>
            </c:strRef>
          </c:tx>
          <c:spPr>
            <a:solidFill>
              <a:srgbClr val="001E33"/>
            </a:solidFill>
            <a:ln>
              <a:noFill/>
            </a:ln>
          </c:spPr>
          <c:invertIfNegative val="0"/>
          <c:dLbls>
            <c:spPr>
              <a:noFill/>
              <a:ln>
                <a:noFill/>
              </a:ln>
              <a:effectLst/>
            </c:spPr>
            <c:txPr>
              <a:bodyPr/>
              <a:lstStyle/>
              <a:p>
                <a:pPr>
                  <a:defRPr sz="1000" b="0" strike="noStrike" spc="-1">
                    <a:latin typeface="Arial"/>
                  </a:defRPr>
                </a:pPr>
                <a:endParaRPr lang="es-MX"/>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0.22500000000000001</c:v>
                </c:pt>
                <c:pt idx="1">
                  <c:v>2.0249999999999999</c:v>
                </c:pt>
                <c:pt idx="2">
                  <c:v>5.625</c:v>
                </c:pt>
                <c:pt idx="3">
                  <c:v>11.025</c:v>
                </c:pt>
                <c:pt idx="4">
                  <c:v>18.225000000000001</c:v>
                </c:pt>
              </c:numCache>
            </c:numRef>
          </c:val>
          <c:extLst>
            <c:ext xmlns:c16="http://schemas.microsoft.com/office/drawing/2014/chart" uri="{C3380CC4-5D6E-409C-BE32-E72D297353CC}">
              <c16:uniqueId val="{00000000-74FD-4F12-A7B3-E67A6FDBD098}"/>
            </c:ext>
          </c:extLst>
        </c:ser>
        <c:dLbls>
          <c:showLegendKey val="0"/>
          <c:showVal val="0"/>
          <c:showCatName val="0"/>
          <c:showSerName val="0"/>
          <c:showPercent val="0"/>
          <c:showBubbleSize val="0"/>
        </c:dLbls>
        <c:gapWidth val="100"/>
        <c:shape val="cylinder"/>
        <c:axId val="39175846"/>
        <c:axId val="45001106"/>
        <c:axId val="0"/>
      </c:bar3DChart>
      <c:catAx>
        <c:axId val="39175846"/>
        <c:scaling>
          <c:orientation val="minMax"/>
        </c:scaling>
        <c:delete val="0"/>
        <c:axPos val="b"/>
        <c:title>
          <c:tx>
            <c:rich>
              <a:bodyPr rot="0"/>
              <a:lstStyle/>
              <a:p>
                <a:pPr>
                  <a:defRPr sz="900" b="0" strike="noStrike" spc="-1">
                    <a:latin typeface="Arial"/>
                  </a:defRPr>
                </a:pPr>
                <a:r>
                  <a:rPr sz="900" b="0" strike="noStrike" spc="-1">
                    <a:latin typeface="Arial"/>
                  </a:rPr>
                  <a:t>Training Dataset Size</a:t>
                </a:r>
              </a:p>
            </c:rich>
          </c:tx>
          <c:overlay val="0"/>
          <c:spPr>
            <a:noFill/>
            <a:ln>
              <a:noFill/>
            </a:ln>
          </c:spPr>
        </c:title>
        <c:numFmt formatCode="General" sourceLinked="0"/>
        <c:majorTickMark val="out"/>
        <c:minorTickMark val="none"/>
        <c:tickLblPos val="nextTo"/>
        <c:spPr>
          <a:ln>
            <a:solidFill>
              <a:srgbClr val="B3B3B3"/>
            </a:solidFill>
          </a:ln>
        </c:spPr>
        <c:txPr>
          <a:bodyPr/>
          <a:lstStyle/>
          <a:p>
            <a:pPr>
              <a:defRPr sz="1000" b="0" strike="noStrike" spc="-1">
                <a:latin typeface="Arial"/>
              </a:defRPr>
            </a:pPr>
            <a:endParaRPr lang="es-MX"/>
          </a:p>
        </c:txPr>
        <c:crossAx val="45001106"/>
        <c:crosses val="autoZero"/>
        <c:auto val="1"/>
        <c:lblAlgn val="ctr"/>
        <c:lblOffset val="100"/>
        <c:noMultiLvlLbl val="1"/>
      </c:catAx>
      <c:valAx>
        <c:axId val="45001106"/>
        <c:scaling>
          <c:orientation val="minMax"/>
        </c:scaling>
        <c:delete val="0"/>
        <c:axPos val="l"/>
        <c:majorGridlines>
          <c:spPr>
            <a:ln>
              <a:solidFill>
                <a:srgbClr val="B3B3B3"/>
              </a:solidFill>
            </a:ln>
          </c:spPr>
        </c:majorGridlines>
        <c:title>
          <c:tx>
            <c:rich>
              <a:bodyPr rot="-5400000"/>
              <a:lstStyle/>
              <a:p>
                <a:pPr>
                  <a:defRPr sz="900" b="0" strike="noStrike" spc="-1">
                    <a:latin typeface="Arial"/>
                  </a:defRPr>
                </a:pPr>
                <a:r>
                  <a:rPr sz="900" b="0" strike="noStrike" spc="-1">
                    <a:latin typeface="Arial"/>
                  </a:rPr>
                  <a:t>Time Consumption (s)</a:t>
                </a:r>
              </a:p>
            </c:rich>
          </c:tx>
          <c:overlay val="0"/>
          <c:spPr>
            <a:noFill/>
            <a:ln>
              <a:noFill/>
            </a:ln>
          </c:spPr>
        </c:title>
        <c:numFmt formatCode="General" sourceLinked="0"/>
        <c:majorTickMark val="out"/>
        <c:minorTickMark val="none"/>
        <c:tickLblPos val="nextTo"/>
        <c:spPr>
          <a:ln>
            <a:solidFill>
              <a:srgbClr val="B3B3B3"/>
            </a:solidFill>
          </a:ln>
        </c:spPr>
        <c:txPr>
          <a:bodyPr/>
          <a:lstStyle/>
          <a:p>
            <a:pPr>
              <a:defRPr sz="1000" b="0" strike="noStrike" spc="-1">
                <a:latin typeface="Arial"/>
              </a:defRPr>
            </a:pPr>
            <a:endParaRPr lang="es-MX"/>
          </a:p>
        </c:txPr>
        <c:crossAx val="39175846"/>
        <c:crosses val="autoZero"/>
        <c:crossBetween val="between"/>
      </c:valAx>
    </c:plotArea>
    <c:plotVisOnly val="1"/>
    <c:dispBlanksAs val="gap"/>
    <c:showDLblsOverMax val="1"/>
  </c:chart>
  <c:spPr>
    <a:solidFill>
      <a:srgbClr val="FFFFFF"/>
    </a:solidFill>
    <a:ln>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a:noFill/>
        </a:ln>
      </c:spPr>
    </c:floor>
    <c:sideWall>
      <c:thickness val="0"/>
      <c:spPr>
        <a:noFill/>
        <a:ln>
          <a:solidFill>
            <a:srgbClr val="B3B3B3"/>
          </a:solidFill>
        </a:ln>
      </c:spPr>
    </c:sideWall>
    <c:backWall>
      <c:thickness val="0"/>
      <c:spPr>
        <a:noFill/>
        <a:ln>
          <a:solidFill>
            <a:srgbClr val="B3B3B3"/>
          </a:solidFill>
        </a:ln>
      </c:spPr>
    </c:backWall>
    <c:plotArea>
      <c:layout/>
      <c:bar3DChart>
        <c:barDir val="col"/>
        <c:grouping val="clustered"/>
        <c:varyColors val="0"/>
        <c:ser>
          <c:idx val="0"/>
          <c:order val="0"/>
          <c:tx>
            <c:strRef>
              <c:f>label 0</c:f>
              <c:strCache>
                <c:ptCount val="1"/>
                <c:pt idx="0">
                  <c:v>Column B</c:v>
                </c:pt>
              </c:strCache>
            </c:strRef>
          </c:tx>
          <c:spPr>
            <a:solidFill>
              <a:srgbClr val="48AC76"/>
            </a:solidFill>
            <a:ln>
              <a:noFill/>
            </a:ln>
          </c:spPr>
          <c:invertIfNegative val="0"/>
          <c:dLbls>
            <c:spPr>
              <a:noFill/>
              <a:ln>
                <a:noFill/>
              </a:ln>
              <a:effectLst/>
            </c:spPr>
            <c:txPr>
              <a:bodyPr/>
              <a:lstStyle/>
              <a:p>
                <a:pPr>
                  <a:defRPr sz="1000" b="0" strike="noStrike" spc="-1">
                    <a:latin typeface="Arial"/>
                  </a:defRPr>
                </a:pPr>
                <a:endParaRPr lang="es-MX"/>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15</c:v>
                </c:pt>
                <c:pt idx="1">
                  <c:v>45</c:v>
                </c:pt>
                <c:pt idx="2">
                  <c:v>75</c:v>
                </c:pt>
                <c:pt idx="3">
                  <c:v>105</c:v>
                </c:pt>
                <c:pt idx="4">
                  <c:v>135</c:v>
                </c:pt>
              </c:numCache>
            </c:numRef>
          </c:val>
          <c:extLst>
            <c:ext xmlns:c16="http://schemas.microsoft.com/office/drawing/2014/chart" uri="{C3380CC4-5D6E-409C-BE32-E72D297353CC}">
              <c16:uniqueId val="{00000000-FC33-4A7C-BE03-DC385A5B32B0}"/>
            </c:ext>
          </c:extLst>
        </c:ser>
        <c:dLbls>
          <c:showLegendKey val="0"/>
          <c:showVal val="0"/>
          <c:showCatName val="0"/>
          <c:showSerName val="0"/>
          <c:showPercent val="0"/>
          <c:showBubbleSize val="0"/>
        </c:dLbls>
        <c:gapWidth val="100"/>
        <c:shape val="cylinder"/>
        <c:axId val="37299274"/>
        <c:axId val="13774988"/>
        <c:axId val="0"/>
      </c:bar3DChart>
      <c:catAx>
        <c:axId val="37299274"/>
        <c:scaling>
          <c:orientation val="minMax"/>
        </c:scaling>
        <c:delete val="0"/>
        <c:axPos val="b"/>
        <c:title>
          <c:tx>
            <c:rich>
              <a:bodyPr rot="0"/>
              <a:lstStyle/>
              <a:p>
                <a:pPr>
                  <a:defRPr sz="900" b="0" strike="noStrike" spc="-1">
                    <a:latin typeface="Arial"/>
                  </a:defRPr>
                </a:pPr>
                <a:r>
                  <a:rPr sz="900" b="0" strike="noStrike" spc="-1">
                    <a:latin typeface="Arial"/>
                  </a:rPr>
                  <a:t>Training Dataset Size</a:t>
                </a:r>
              </a:p>
            </c:rich>
          </c:tx>
          <c:overlay val="0"/>
          <c:spPr>
            <a:noFill/>
            <a:ln>
              <a:noFill/>
            </a:ln>
          </c:spPr>
        </c:title>
        <c:numFmt formatCode="General" sourceLinked="0"/>
        <c:majorTickMark val="out"/>
        <c:minorTickMark val="none"/>
        <c:tickLblPos val="nextTo"/>
        <c:spPr>
          <a:ln>
            <a:solidFill>
              <a:srgbClr val="B3B3B3"/>
            </a:solidFill>
          </a:ln>
        </c:spPr>
        <c:txPr>
          <a:bodyPr/>
          <a:lstStyle/>
          <a:p>
            <a:pPr>
              <a:defRPr sz="1000" b="0" strike="noStrike" spc="-1">
                <a:latin typeface="Arial"/>
              </a:defRPr>
            </a:pPr>
            <a:endParaRPr lang="es-MX"/>
          </a:p>
        </c:txPr>
        <c:crossAx val="13774988"/>
        <c:crosses val="autoZero"/>
        <c:auto val="1"/>
        <c:lblAlgn val="ctr"/>
        <c:lblOffset val="100"/>
        <c:noMultiLvlLbl val="1"/>
      </c:catAx>
      <c:valAx>
        <c:axId val="13774988"/>
        <c:scaling>
          <c:orientation val="minMax"/>
        </c:scaling>
        <c:delete val="0"/>
        <c:axPos val="l"/>
        <c:majorGridlines>
          <c:spPr>
            <a:ln>
              <a:solidFill>
                <a:srgbClr val="B3B3B3"/>
              </a:solidFill>
            </a:ln>
          </c:spPr>
        </c:majorGridlines>
        <c:title>
          <c:tx>
            <c:rich>
              <a:bodyPr rot="-5400000"/>
              <a:lstStyle/>
              <a:p>
                <a:pPr>
                  <a:defRPr sz="900" b="0" strike="noStrike" spc="-1">
                    <a:latin typeface="Arial"/>
                  </a:defRPr>
                </a:pPr>
                <a:r>
                  <a:rPr sz="900" b="0" strike="noStrike" spc="-1">
                    <a:latin typeface="Arial"/>
                  </a:rPr>
                  <a:t>Memory Consumption (MB)</a:t>
                </a:r>
              </a:p>
            </c:rich>
          </c:tx>
          <c:overlay val="0"/>
          <c:spPr>
            <a:noFill/>
            <a:ln>
              <a:noFill/>
            </a:ln>
          </c:spPr>
        </c:title>
        <c:numFmt formatCode="General" sourceLinked="0"/>
        <c:majorTickMark val="out"/>
        <c:minorTickMark val="none"/>
        <c:tickLblPos val="nextTo"/>
        <c:spPr>
          <a:ln>
            <a:solidFill>
              <a:srgbClr val="B3B3B3"/>
            </a:solidFill>
          </a:ln>
        </c:spPr>
        <c:txPr>
          <a:bodyPr/>
          <a:lstStyle/>
          <a:p>
            <a:pPr>
              <a:defRPr sz="1000" b="0" strike="noStrike" spc="-1">
                <a:latin typeface="Arial"/>
              </a:defRPr>
            </a:pPr>
            <a:endParaRPr lang="es-MX"/>
          </a:p>
        </c:txPr>
        <c:crossAx val="37299274"/>
        <c:crosses val="autoZero"/>
        <c:crossBetween val="between"/>
      </c:valAx>
    </c:plotArea>
    <c:plotVisOnly val="1"/>
    <c:dispBlanksAs val="gap"/>
    <c:showDLblsOverMax val="1"/>
  </c:chart>
  <c:spPr>
    <a:solidFill>
      <a:srgbClr val="FFFFFF"/>
    </a:solidFill>
    <a:ln>
      <a:noFill/>
    </a:ln>
  </c:spPr>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1097208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09480" y="3682080"/>
            <a:ext cx="109720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353268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319280" y="1604520"/>
            <a:ext cx="353268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8028720" y="1604520"/>
            <a:ext cx="353268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09480" y="3682080"/>
            <a:ext cx="353268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4319280" y="3682080"/>
            <a:ext cx="353268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8028720" y="3682080"/>
            <a:ext cx="35326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41" name="PlaceHolder 2"/>
          <p:cNvSpPr>
            <a:spLocks noGrp="1"/>
          </p:cNvSpPr>
          <p:nvPr>
            <p:ph type="subTitle"/>
          </p:nvPr>
        </p:nvSpPr>
        <p:spPr>
          <a:xfrm>
            <a:off x="609480" y="1604520"/>
            <a:ext cx="10972080" cy="39769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43" name="PlaceHolder 2"/>
          <p:cNvSpPr>
            <a:spLocks noGrp="1"/>
          </p:cNvSpPr>
          <p:nvPr>
            <p:ph type="body"/>
          </p:nvPr>
        </p:nvSpPr>
        <p:spPr>
          <a:xfrm>
            <a:off x="609480" y="1604520"/>
            <a:ext cx="10972080" cy="39769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45" name="PlaceHolder 2"/>
          <p:cNvSpPr>
            <a:spLocks noGrp="1"/>
          </p:cNvSpPr>
          <p:nvPr>
            <p:ph type="body"/>
          </p:nvPr>
        </p:nvSpPr>
        <p:spPr>
          <a:xfrm>
            <a:off x="609480" y="1604520"/>
            <a:ext cx="5354280" cy="397692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6231960" y="1604520"/>
            <a:ext cx="5354280" cy="39769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1523880" y="1743120"/>
            <a:ext cx="9142920" cy="53096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6231960" y="1604520"/>
            <a:ext cx="5354280" cy="397692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3" name="PlaceHolder 2"/>
          <p:cNvSpPr>
            <a:spLocks noGrp="1"/>
          </p:cNvSpPr>
          <p:nvPr>
            <p:ph type="subTitle"/>
          </p:nvPr>
        </p:nvSpPr>
        <p:spPr>
          <a:xfrm>
            <a:off x="609480" y="1604520"/>
            <a:ext cx="10972080" cy="39769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54" name="PlaceHolder 2"/>
          <p:cNvSpPr>
            <a:spLocks noGrp="1"/>
          </p:cNvSpPr>
          <p:nvPr>
            <p:ph type="body"/>
          </p:nvPr>
        </p:nvSpPr>
        <p:spPr>
          <a:xfrm>
            <a:off x="609480" y="1604520"/>
            <a:ext cx="5354280" cy="397692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609480" y="3682080"/>
            <a:ext cx="109720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62" name="PlaceHolder 2"/>
          <p:cNvSpPr>
            <a:spLocks noGrp="1"/>
          </p:cNvSpPr>
          <p:nvPr>
            <p:ph type="body"/>
          </p:nvPr>
        </p:nvSpPr>
        <p:spPr>
          <a:xfrm>
            <a:off x="609480" y="1604520"/>
            <a:ext cx="1097208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609480" y="3682080"/>
            <a:ext cx="109720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353268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319280" y="1604520"/>
            <a:ext cx="353268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8028720" y="1604520"/>
            <a:ext cx="353268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609480" y="3682080"/>
            <a:ext cx="353268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4319280" y="3682080"/>
            <a:ext cx="353268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8028720" y="3682080"/>
            <a:ext cx="35326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5" name="PlaceHolder 2"/>
          <p:cNvSpPr>
            <a:spLocks noGrp="1"/>
          </p:cNvSpPr>
          <p:nvPr>
            <p:ph type="body"/>
          </p:nvPr>
        </p:nvSpPr>
        <p:spPr>
          <a:xfrm>
            <a:off x="609480" y="1604520"/>
            <a:ext cx="10972080" cy="39769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7" name="PlaceHolder 2"/>
          <p:cNvSpPr>
            <a:spLocks noGrp="1"/>
          </p:cNvSpPr>
          <p:nvPr>
            <p:ph type="body"/>
          </p:nvPr>
        </p:nvSpPr>
        <p:spPr>
          <a:xfrm>
            <a:off x="609480" y="1604520"/>
            <a:ext cx="5354280" cy="397692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6231960" y="1604520"/>
            <a:ext cx="5354280" cy="39769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523880" y="1743120"/>
            <a:ext cx="9142920" cy="530964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1960" y="1604520"/>
            <a:ext cx="5354280" cy="397692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16" name="PlaceHolder 2"/>
          <p:cNvSpPr>
            <a:spLocks noGrp="1"/>
          </p:cNvSpPr>
          <p:nvPr>
            <p:ph type="body"/>
          </p:nvPr>
        </p:nvSpPr>
        <p:spPr>
          <a:xfrm>
            <a:off x="609480" y="1604520"/>
            <a:ext cx="5354280" cy="397692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523880" y="1743120"/>
            <a:ext cx="9142920" cy="1145160"/>
          </a:xfrm>
          <a:prstGeom prst="rect">
            <a:avLst/>
          </a:prstGeom>
        </p:spPr>
        <p:txBody>
          <a:bodyPr lIns="0" tIns="0" rIns="0" bIns="0" anchor="ctr">
            <a:sp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109720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1523880" y="1743120"/>
            <a:ext cx="9142920" cy="1145160"/>
          </a:xfrm>
          <a:prstGeom prst="rect">
            <a:avLst/>
          </a:prstGeom>
        </p:spPr>
        <p:txBody>
          <a:bodyPr lIns="0" tIns="0" rIns="0" bIns="0" anchor="ctr">
            <a:spAutoFit/>
          </a:bodyPr>
          <a:lstStyle/>
          <a:p>
            <a:r>
              <a:rPr lang="en-US" sz="1800" b="0" strike="noStrike" spc="-1">
                <a:latin typeface="Arial"/>
              </a:rPr>
              <a:t>Click to edit the title text format</a:t>
            </a:r>
          </a:p>
        </p:txBody>
      </p:sp>
      <p:sp>
        <p:nvSpPr>
          <p:cNvPr id="3" name="PlaceHolder 2"/>
          <p:cNvSpPr>
            <a:spLocks noGrp="1"/>
          </p:cNvSpPr>
          <p:nvPr>
            <p:ph type="body"/>
          </p:nvPr>
        </p:nvSpPr>
        <p:spPr>
          <a:xfrm>
            <a:off x="609480" y="1604520"/>
            <a:ext cx="10972080" cy="3976920"/>
          </a:xfrm>
          <a:prstGeom prst="rect">
            <a:avLst/>
          </a:prstGeom>
        </p:spPr>
        <p:txBody>
          <a:bodyPr lIns="0" tIns="0" rIns="0" bIns="0">
            <a:normAutofit/>
          </a:bodyPr>
          <a:lstStyle/>
          <a:p>
            <a:pPr marL="432000" indent="-324000">
              <a:spcBef>
                <a:spcPts val="1414"/>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4"/>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facebook.com/l.php?u=https://arxiv.org/abs/1611.04156&amp;h=IAQFlqjZK"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76" name="Imagen 3"/>
          <p:cNvPicPr/>
          <p:nvPr/>
        </p:nvPicPr>
        <p:blipFill>
          <a:blip r:embed="rId3"/>
          <a:srcRect t="78334"/>
          <a:stretch/>
        </p:blipFill>
        <p:spPr>
          <a:xfrm>
            <a:off x="36000" y="5394960"/>
            <a:ext cx="12193920" cy="1484280"/>
          </a:xfrm>
          <a:prstGeom prst="rect">
            <a:avLst/>
          </a:prstGeom>
          <a:ln>
            <a:noFill/>
          </a:ln>
        </p:spPr>
      </p:pic>
      <p:sp>
        <p:nvSpPr>
          <p:cNvPr id="77" name="CustomShape 1"/>
          <p:cNvSpPr/>
          <p:nvPr/>
        </p:nvSpPr>
        <p:spPr>
          <a:xfrm>
            <a:off x="0" y="20160"/>
            <a:ext cx="3474720" cy="685908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4800" b="0" strike="noStrike" spc="-1">
                <a:solidFill>
                  <a:srgbClr val="001E33"/>
                </a:solidFill>
                <a:latin typeface="Arial"/>
                <a:ea typeface="DejaVu Sans"/>
              </a:rPr>
              <a:t>EL</a:t>
            </a:r>
            <a:br/>
            <a:r>
              <a:rPr lang="en-US" sz="4800" b="0" strike="noStrike" spc="-1">
                <a:solidFill>
                  <a:srgbClr val="001E33"/>
                </a:solidFill>
                <a:latin typeface="Arial"/>
                <a:ea typeface="DejaVu Sans"/>
              </a:rPr>
              <a:t>MISMO</a:t>
            </a:r>
            <a:br/>
            <a:r>
              <a:rPr lang="en-US" sz="4800" b="0" strike="noStrike" spc="-1">
                <a:solidFill>
                  <a:srgbClr val="001E33"/>
                </a:solidFill>
                <a:latin typeface="Arial"/>
                <a:ea typeface="DejaVu Sans"/>
              </a:rPr>
              <a:t>TÍTULO</a:t>
            </a:r>
            <a:br/>
            <a:r>
              <a:rPr lang="en-US" sz="4800" b="0" strike="noStrike" spc="-1">
                <a:solidFill>
                  <a:srgbClr val="001E33"/>
                </a:solidFill>
                <a:latin typeface="Arial"/>
                <a:ea typeface="DejaVu Sans"/>
              </a:rPr>
              <a:t>QUE SE</a:t>
            </a:r>
            <a:br/>
            <a:r>
              <a:rPr lang="en-US" sz="4800" b="0" strike="noStrike" spc="-1">
                <a:solidFill>
                  <a:srgbClr val="001E33"/>
                </a:solidFill>
                <a:latin typeface="Arial"/>
                <a:ea typeface="DejaVu Sans"/>
              </a:rPr>
              <a:t>USÓ EN</a:t>
            </a:r>
            <a:br/>
            <a:r>
              <a:rPr lang="en-US" sz="4800" b="0" strike="noStrike" spc="-1">
                <a:solidFill>
                  <a:srgbClr val="001E33"/>
                </a:solidFill>
                <a:latin typeface="Arial"/>
                <a:ea typeface="DejaVu Sans"/>
              </a:rPr>
              <a:t>EL</a:t>
            </a:r>
            <a:br/>
            <a:r>
              <a:rPr lang="en-US" sz="4800" b="0" strike="noStrike" spc="-1">
                <a:solidFill>
                  <a:srgbClr val="001E33"/>
                </a:solidFill>
                <a:latin typeface="Arial"/>
                <a:ea typeface="DejaVu Sans"/>
              </a:rPr>
              <a:t>REPORTE</a:t>
            </a:r>
            <a:br/>
            <a:r>
              <a:rPr lang="en-US" sz="4800" b="0" strike="noStrike" spc="-1">
                <a:solidFill>
                  <a:srgbClr val="001E33"/>
                </a:solidFill>
                <a:latin typeface="Arial"/>
                <a:ea typeface="DejaVu Sans"/>
              </a:rPr>
              <a:t>TÉCNICO</a:t>
            </a:r>
            <a:endParaRPr lang="en-US" sz="4800" b="0" strike="noStrike" spc="-1">
              <a:latin typeface="Arial"/>
            </a:endParaRPr>
          </a:p>
        </p:txBody>
      </p:sp>
      <p:sp>
        <p:nvSpPr>
          <p:cNvPr id="78" name="CustomShape 2"/>
          <p:cNvSpPr/>
          <p:nvPr/>
        </p:nvSpPr>
        <p:spPr>
          <a:xfrm>
            <a:off x="3645000" y="129960"/>
            <a:ext cx="211572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el mismo título</a:t>
            </a:r>
            <a:br/>
            <a:r>
              <a:rPr lang="en-US" sz="1400" b="0" i="1" strike="noStrike" spc="-1">
                <a:solidFill>
                  <a:srgbClr val="FF0000"/>
                </a:solidFill>
                <a:latin typeface="Arial"/>
                <a:ea typeface="DejaVu Sans"/>
              </a:rPr>
              <a:t>que usaron en</a:t>
            </a:r>
            <a:br/>
            <a:r>
              <a:rPr lang="en-US" sz="1400" b="0" i="1" strike="noStrike" spc="-1">
                <a:solidFill>
                  <a:srgbClr val="FF0000"/>
                </a:solidFill>
                <a:latin typeface="Arial"/>
                <a:ea typeface="DejaVu Sans"/>
              </a:rPr>
              <a:t>el reporte</a:t>
            </a:r>
            <a:endParaRPr lang="en-US" sz="1400" b="0" strike="noStrike" spc="-1">
              <a:latin typeface="Arial"/>
            </a:endParaRPr>
          </a:p>
        </p:txBody>
      </p:sp>
      <p:sp>
        <p:nvSpPr>
          <p:cNvPr id="79" name="CustomShape 3"/>
          <p:cNvSpPr/>
          <p:nvPr/>
        </p:nvSpPr>
        <p:spPr>
          <a:xfrm flipV="1">
            <a:off x="3232440" y="616680"/>
            <a:ext cx="447480" cy="388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80" name="CustomShape 4"/>
          <p:cNvSpPr/>
          <p:nvPr/>
        </p:nvSpPr>
        <p:spPr>
          <a:xfrm>
            <a:off x="8229600" y="12420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primera entrega</a:t>
            </a:r>
            <a:endParaRPr lang="en-US" sz="14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Marcador de contenido 3"/>
          <p:cNvPicPr/>
          <p:nvPr/>
        </p:nvPicPr>
        <p:blipFill>
          <a:blip r:embed="rId2"/>
          <a:stretch/>
        </p:blipFill>
        <p:spPr>
          <a:xfrm>
            <a:off x="-2880" y="0"/>
            <a:ext cx="12197160" cy="6856920"/>
          </a:xfrm>
          <a:prstGeom prst="rect">
            <a:avLst/>
          </a:prstGeom>
          <a:ln>
            <a:noFill/>
          </a:ln>
        </p:spPr>
      </p:pic>
      <p:sp>
        <p:nvSpPr>
          <p:cNvPr id="252" name="CustomShape 1"/>
          <p:cNvSpPr/>
          <p:nvPr/>
        </p:nvSpPr>
        <p:spPr>
          <a:xfrm>
            <a:off x="265320" y="376920"/>
            <a:ext cx="540324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Reporte Aceptado en arXiv</a:t>
            </a:r>
            <a:endParaRPr lang="en-US" sz="2200" b="0" strike="noStrike" spc="-1">
              <a:latin typeface="Arial"/>
            </a:endParaRPr>
          </a:p>
        </p:txBody>
      </p:sp>
      <p:sp>
        <p:nvSpPr>
          <p:cNvPr id="253" name="CustomShape 2"/>
          <p:cNvSpPr/>
          <p:nvPr/>
        </p:nvSpPr>
        <p:spPr>
          <a:xfrm flipV="1">
            <a:off x="4819320" y="546840"/>
            <a:ext cx="525240" cy="172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4" name="CustomShape 3"/>
          <p:cNvSpPr/>
          <p:nvPr/>
        </p:nvSpPr>
        <p:spPr>
          <a:xfrm>
            <a:off x="5107320" y="336600"/>
            <a:ext cx="240372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55" name="CustomShape 4"/>
          <p:cNvSpPr/>
          <p:nvPr/>
        </p:nvSpPr>
        <p:spPr>
          <a:xfrm>
            <a:off x="2242800" y="2393280"/>
            <a:ext cx="342648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la citación del reporte en arXiv y su vínculo comose muestra abajo</a:t>
            </a:r>
            <a:endParaRPr lang="en-US" sz="1400" b="0" strike="noStrike" spc="-1">
              <a:latin typeface="Arial"/>
            </a:endParaRPr>
          </a:p>
        </p:txBody>
      </p:sp>
      <p:sp>
        <p:nvSpPr>
          <p:cNvPr id="256" name="CustomShape 5"/>
          <p:cNvSpPr/>
          <p:nvPr/>
        </p:nvSpPr>
        <p:spPr>
          <a:xfrm flipV="1">
            <a:off x="2011680" y="2644560"/>
            <a:ext cx="447480" cy="388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7" name="TextShape 6"/>
          <p:cNvSpPr txBox="1"/>
          <p:nvPr/>
        </p:nvSpPr>
        <p:spPr>
          <a:xfrm>
            <a:off x="418320" y="3107880"/>
            <a:ext cx="6126480" cy="1114200"/>
          </a:xfrm>
          <a:prstGeom prst="rect">
            <a:avLst/>
          </a:prstGeom>
          <a:noFill/>
          <a:ln>
            <a:noFill/>
          </a:ln>
        </p:spPr>
        <p:txBody>
          <a:bodyPr lIns="90000" tIns="45000" rIns="90000" bIns="45000">
            <a:spAutoFit/>
          </a:bodyPr>
          <a:lstStyle/>
          <a:p>
            <a:r>
              <a:rPr lang="en-US" sz="1800" b="0" strike="noStrike" spc="-1">
                <a:solidFill>
                  <a:srgbClr val="001E33"/>
                </a:solidFill>
                <a:latin typeface="Arial"/>
                <a:ea typeface="DejaVu Sans"/>
              </a:rPr>
              <a:t>C. Patiño-Forero, M. Agudelo-Toro, and M. Toro. Planning system for deliveries in Medellín. ArXiv e-prints, Nov. 2016. Available at: </a:t>
            </a:r>
            <a:r>
              <a:rPr lang="en-US" sz="1800" b="0" u="sng" strike="noStrike" spc="-1">
                <a:solidFill>
                  <a:srgbClr val="001E33"/>
                </a:solidFill>
                <a:uFill>
                  <a:solidFill>
                    <a:srgbClr val="FFFFFF"/>
                  </a:solidFill>
                </a:uFill>
                <a:latin typeface="Arial"/>
                <a:ea typeface="DejaVu Sans"/>
                <a:hlinkClick r:id="rId3"/>
              </a:rPr>
              <a:t>https://arxiv.org/abs/1611.04156</a:t>
            </a:r>
            <a:endParaRPr lang="en-US" sz="1800" b="0" strike="noStrike" spc="-1">
              <a:latin typeface="Arial"/>
            </a:endParaRPr>
          </a:p>
        </p:txBody>
      </p:sp>
      <p:grpSp>
        <p:nvGrpSpPr>
          <p:cNvPr id="258" name="Group 7"/>
          <p:cNvGrpSpPr/>
          <p:nvPr/>
        </p:nvGrpSpPr>
        <p:grpSpPr>
          <a:xfrm>
            <a:off x="7021800" y="894960"/>
            <a:ext cx="4571640" cy="4966560"/>
            <a:chOff x="7021800" y="894960"/>
            <a:chExt cx="4571640" cy="4966560"/>
          </a:xfrm>
        </p:grpSpPr>
        <p:pic>
          <p:nvPicPr>
            <p:cNvPr id="259" name="Imagen 258"/>
            <p:cNvPicPr/>
            <p:nvPr/>
          </p:nvPicPr>
          <p:blipFill>
            <a:blip r:embed="rId4"/>
            <a:srcRect l="2991" t="4621" r="11001" b="22948"/>
            <a:stretch/>
          </p:blipFill>
          <p:spPr>
            <a:xfrm>
              <a:off x="7021800" y="894960"/>
              <a:ext cx="4554720" cy="4966560"/>
            </a:xfrm>
            <a:prstGeom prst="rect">
              <a:avLst/>
            </a:prstGeom>
            <a:ln>
              <a:noFill/>
            </a:ln>
          </p:spPr>
        </p:pic>
        <p:sp>
          <p:nvSpPr>
            <p:cNvPr id="260" name="CustomShape 8"/>
            <p:cNvSpPr/>
            <p:nvPr/>
          </p:nvSpPr>
          <p:spPr>
            <a:xfrm>
              <a:off x="10022400" y="1443600"/>
              <a:ext cx="1571040" cy="457200"/>
            </a:xfrm>
            <a:prstGeom prst="rect">
              <a:avLst/>
            </a:prstGeom>
            <a:solidFill>
              <a:srgbClr val="B31B1B"/>
            </a:solidFill>
            <a:ln>
              <a:noFill/>
            </a:ln>
          </p:spPr>
          <p:style>
            <a:lnRef idx="0">
              <a:scrgbClr r="0" g="0" b="0"/>
            </a:lnRef>
            <a:fillRef idx="0">
              <a:scrgbClr r="0" g="0" b="0"/>
            </a:fillRef>
            <a:effectRef idx="0">
              <a:scrgbClr r="0" g="0" b="0"/>
            </a:effectRef>
            <a:fontRef idx="minor"/>
          </p:style>
        </p:sp>
        <p:sp>
          <p:nvSpPr>
            <p:cNvPr id="261" name="CustomShape 9"/>
            <p:cNvSpPr/>
            <p:nvPr/>
          </p:nvSpPr>
          <p:spPr>
            <a:xfrm>
              <a:off x="10022400" y="950400"/>
              <a:ext cx="1571040" cy="401760"/>
            </a:xfrm>
            <a:prstGeom prst="rect">
              <a:avLst/>
            </a:prstGeom>
            <a:solidFill>
              <a:srgbClr val="222222"/>
            </a:solidFill>
            <a:ln>
              <a:noFill/>
            </a:ln>
          </p:spPr>
          <p:style>
            <a:lnRef idx="0">
              <a:scrgbClr r="0" g="0" b="0"/>
            </a:lnRef>
            <a:fillRef idx="0">
              <a:scrgbClr r="0" g="0" b="0"/>
            </a:fillRef>
            <a:effectRef idx="0">
              <a:scrgbClr r="0" g="0" b="0"/>
            </a:effectRef>
            <a:fontRef idx="minor"/>
          </p:style>
        </p:sp>
      </p:grpSp>
      <p:sp>
        <p:nvSpPr>
          <p:cNvPr id="262" name="CustomShape 10"/>
          <p:cNvSpPr/>
          <p:nvPr/>
        </p:nvSpPr>
        <p:spPr>
          <a:xfrm flipH="1">
            <a:off x="6491880" y="4672080"/>
            <a:ext cx="30780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3" name="CustomShape 11"/>
          <p:cNvSpPr/>
          <p:nvPr/>
        </p:nvSpPr>
        <p:spPr>
          <a:xfrm>
            <a:off x="4747320" y="5061960"/>
            <a:ext cx="293364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 </a:t>
            </a:r>
            <a:br/>
            <a:r>
              <a:rPr lang="en-US" sz="1400" b="0" i="1" strike="noStrike" spc="-1">
                <a:solidFill>
                  <a:srgbClr val="FF0000"/>
                </a:solidFill>
                <a:latin typeface="Arial"/>
                <a:ea typeface="DejaVu Sans"/>
              </a:rPr>
              <a:t>pantallazo</a:t>
            </a:r>
            <a:endParaRPr lang="en-US" sz="1400" b="0" strike="noStrike" spc="-1">
              <a:latin typeface="Arial"/>
            </a:endParaRPr>
          </a:p>
        </p:txBody>
      </p:sp>
      <p:sp>
        <p:nvSpPr>
          <p:cNvPr id="264" name="CustomShape 12"/>
          <p:cNvSpPr/>
          <p:nvPr/>
        </p:nvSpPr>
        <p:spPr>
          <a:xfrm>
            <a:off x="8229600" y="12420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5" name="CustomShape 1"/>
          <p:cNvSpPr/>
          <p:nvPr/>
        </p:nvSpPr>
        <p:spPr>
          <a:xfrm>
            <a:off x="2214000" y="4511520"/>
            <a:ext cx="8137440" cy="164520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4800" b="0" strike="noStrike" spc="-1">
                <a:solidFill>
                  <a:srgbClr val="001E33"/>
                </a:solidFill>
                <a:latin typeface="Arial"/>
                <a:ea typeface="DejaVu Sans"/>
              </a:rPr>
              <a:t>¡GRACIAS!</a:t>
            </a:r>
            <a:endParaRPr lang="en-US" sz="4800" b="0" strike="noStrike" spc="-1">
              <a:latin typeface="Arial"/>
            </a:endParaRPr>
          </a:p>
        </p:txBody>
      </p:sp>
      <p:sp>
        <p:nvSpPr>
          <p:cNvPr id="266" name="CustomShape 2"/>
          <p:cNvSpPr/>
          <p:nvPr/>
        </p:nvSpPr>
        <p:spPr>
          <a:xfrm>
            <a:off x="9953640" y="4270680"/>
            <a:ext cx="21157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Digan gracias por</a:t>
            </a:r>
            <a:br/>
            <a:r>
              <a:rPr lang="en-US" sz="1400" b="0" i="1" strike="noStrike" spc="-1">
                <a:solidFill>
                  <a:srgbClr val="FF0000"/>
                </a:solidFill>
                <a:latin typeface="Arial"/>
                <a:ea typeface="DejaVu Sans"/>
              </a:rPr>
              <a:t>escucharnos</a:t>
            </a:r>
            <a:endParaRPr lang="en-US" sz="1400" b="0" strike="noStrike" spc="-1">
              <a:latin typeface="Arial"/>
            </a:endParaRPr>
          </a:p>
        </p:txBody>
      </p:sp>
      <p:sp>
        <p:nvSpPr>
          <p:cNvPr id="267" name="CustomShape 3"/>
          <p:cNvSpPr/>
          <p:nvPr/>
        </p:nvSpPr>
        <p:spPr>
          <a:xfrm flipV="1">
            <a:off x="9505080" y="4757760"/>
            <a:ext cx="447480" cy="388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8" name="CustomShape 4"/>
          <p:cNvSpPr/>
          <p:nvPr/>
        </p:nvSpPr>
        <p:spPr>
          <a:xfrm>
            <a:off x="8229600" y="12420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Marcador de contenido 3"/>
          <p:cNvPicPr/>
          <p:nvPr/>
        </p:nvPicPr>
        <p:blipFill>
          <a:blip r:embed="rId2"/>
          <a:stretch/>
        </p:blipFill>
        <p:spPr>
          <a:xfrm>
            <a:off x="-91685" y="-123120"/>
            <a:ext cx="12197160" cy="6856920"/>
          </a:xfrm>
          <a:prstGeom prst="rect">
            <a:avLst/>
          </a:prstGeom>
          <a:ln>
            <a:noFill/>
          </a:ln>
        </p:spPr>
      </p:pic>
      <p:sp>
        <p:nvSpPr>
          <p:cNvPr id="82" name="CustomShape 1"/>
          <p:cNvSpPr/>
          <p:nvPr/>
        </p:nvSpPr>
        <p:spPr>
          <a:xfrm>
            <a:off x="265320" y="376920"/>
            <a:ext cx="366660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Presentación del Equipo</a:t>
            </a:r>
            <a:endParaRPr lang="en-US" sz="2200" b="0" strike="noStrike" spc="-1">
              <a:latin typeface="Arial"/>
            </a:endParaRPr>
          </a:p>
        </p:txBody>
      </p:sp>
      <p:sp>
        <p:nvSpPr>
          <p:cNvPr id="83" name="CustomShape 2"/>
          <p:cNvSpPr/>
          <p:nvPr/>
        </p:nvSpPr>
        <p:spPr>
          <a:xfrm flipV="1">
            <a:off x="3837600" y="488880"/>
            <a:ext cx="525240" cy="172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84" name="CustomShape 3"/>
          <p:cNvSpPr/>
          <p:nvPr/>
        </p:nvSpPr>
        <p:spPr>
          <a:xfrm>
            <a:off x="4364280" y="336600"/>
            <a:ext cx="240372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dirty="0" err="1">
                <a:solidFill>
                  <a:srgbClr val="FF0000"/>
                </a:solidFill>
                <a:latin typeface="Arial"/>
                <a:ea typeface="DejaVu Sans"/>
              </a:rPr>
              <a:t>Conserven</a:t>
            </a:r>
            <a:r>
              <a:rPr lang="en-US" sz="1400" b="0" i="1" strike="noStrike" spc="-1" dirty="0">
                <a:solidFill>
                  <a:srgbClr val="FF0000"/>
                </a:solidFill>
                <a:latin typeface="Arial"/>
                <a:ea typeface="DejaVu Sans"/>
              </a:rPr>
              <a:t> ese </a:t>
            </a:r>
            <a:r>
              <a:rPr lang="en-US" sz="1400" b="0" i="1" strike="noStrike" spc="-1" dirty="0" err="1">
                <a:solidFill>
                  <a:srgbClr val="FF0000"/>
                </a:solidFill>
                <a:latin typeface="Arial"/>
                <a:ea typeface="DejaVu Sans"/>
              </a:rPr>
              <a:t>título</a:t>
            </a:r>
            <a:endParaRPr lang="en-US" sz="1400" b="0" strike="noStrike" spc="-1" dirty="0">
              <a:latin typeface="Arial"/>
            </a:endParaRPr>
          </a:p>
        </p:txBody>
      </p:sp>
      <p:grpSp>
        <p:nvGrpSpPr>
          <p:cNvPr id="85" name="Group 4"/>
          <p:cNvGrpSpPr/>
          <p:nvPr/>
        </p:nvGrpSpPr>
        <p:grpSpPr>
          <a:xfrm>
            <a:off x="9052560" y="1645920"/>
            <a:ext cx="2834640" cy="2743200"/>
            <a:chOff x="9052560" y="1645920"/>
            <a:chExt cx="2834640" cy="2743200"/>
          </a:xfrm>
        </p:grpSpPr>
        <p:pic>
          <p:nvPicPr>
            <p:cNvPr id="86" name="Imagen 85"/>
            <p:cNvPicPr/>
            <p:nvPr/>
          </p:nvPicPr>
          <p:blipFill>
            <a:blip r:embed="rId3"/>
            <a:stretch/>
          </p:blipFill>
          <p:spPr>
            <a:xfrm>
              <a:off x="9219240" y="1757160"/>
              <a:ext cx="2508840" cy="2487960"/>
            </a:xfrm>
            <a:prstGeom prst="rect">
              <a:avLst/>
            </a:prstGeom>
            <a:ln>
              <a:noFill/>
            </a:ln>
          </p:spPr>
        </p:pic>
        <p:sp>
          <p:nvSpPr>
            <p:cNvPr id="87" name="Freeform 5"/>
            <p:cNvSpPr/>
            <p:nvPr/>
          </p:nvSpPr>
          <p:spPr>
            <a:xfrm>
              <a:off x="9052560" y="1645920"/>
              <a:ext cx="2835000" cy="2743560"/>
            </a:xfrm>
            <a:custGeom>
              <a:avLst/>
              <a:gdLst/>
              <a:ahLst/>
              <a:cxnLst/>
              <a:rect l="0" t="0" r="r" b="b"/>
              <a:pathLst>
                <a:path w="7875" h="7621">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sp>
      </p:grpSp>
      <p:sp>
        <p:nvSpPr>
          <p:cNvPr id="88" name="CustomShape 6"/>
          <p:cNvSpPr/>
          <p:nvPr/>
        </p:nvSpPr>
        <p:spPr>
          <a:xfrm>
            <a:off x="2969280" y="2050560"/>
            <a:ext cx="2103120" cy="2194560"/>
          </a:xfrm>
          <a:prstGeom prst="ellipse">
            <a:avLst/>
          </a:prstGeom>
          <a:solidFill>
            <a:srgbClr val="00AADB"/>
          </a:solidFill>
          <a:ln>
            <a:noFill/>
          </a:ln>
        </p:spPr>
        <p:style>
          <a:lnRef idx="0">
            <a:scrgbClr r="0" g="0" b="0"/>
          </a:lnRef>
          <a:fillRef idx="0">
            <a:scrgbClr r="0" g="0" b="0"/>
          </a:fillRef>
          <a:effectRef idx="0">
            <a:scrgbClr r="0" g="0" b="0"/>
          </a:effectRef>
          <a:fontRef idx="minor"/>
        </p:style>
        <p:txBody>
          <a:bodyPr/>
          <a:lstStyle/>
          <a:p>
            <a:endParaRPr lang="es-MX" dirty="0"/>
          </a:p>
        </p:txBody>
      </p:sp>
      <p:sp>
        <p:nvSpPr>
          <p:cNvPr id="90" name="CustomShape 8"/>
          <p:cNvSpPr/>
          <p:nvPr/>
        </p:nvSpPr>
        <p:spPr>
          <a:xfrm>
            <a:off x="9419040" y="4180680"/>
            <a:ext cx="219384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Mauricio</a:t>
            </a:r>
            <a:endParaRPr lang="en-US" sz="2200" b="0" strike="noStrike" spc="-1">
              <a:latin typeface="Arial"/>
            </a:endParaRPr>
          </a:p>
          <a:p>
            <a:pPr algn="ctr">
              <a:lnSpc>
                <a:spcPct val="100000"/>
              </a:lnSpc>
            </a:pPr>
            <a:r>
              <a:rPr lang="en-US" sz="2200" b="0" strike="noStrike" spc="-1">
                <a:solidFill>
                  <a:srgbClr val="001E33"/>
                </a:solidFill>
                <a:latin typeface="Arial"/>
                <a:ea typeface="DejaVu Sans"/>
              </a:rPr>
              <a:t>Toro</a:t>
            </a:r>
            <a:endParaRPr lang="en-US" sz="2200" b="0" strike="noStrike" spc="-1">
              <a:latin typeface="Arial"/>
            </a:endParaRPr>
          </a:p>
        </p:txBody>
      </p:sp>
      <p:sp>
        <p:nvSpPr>
          <p:cNvPr id="92" name="CustomShape 10"/>
          <p:cNvSpPr/>
          <p:nvPr/>
        </p:nvSpPr>
        <p:spPr>
          <a:xfrm>
            <a:off x="2812334" y="4203364"/>
            <a:ext cx="2193840" cy="767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dirty="0">
                <a:latin typeface="Arial"/>
              </a:rPr>
              <a:t>Andrea Sanchez </a:t>
            </a:r>
            <a:r>
              <a:rPr lang="en-US" sz="2200" b="0" strike="noStrike" spc="-1" dirty="0" err="1">
                <a:latin typeface="Arial"/>
              </a:rPr>
              <a:t>cortes</a:t>
            </a:r>
            <a:endParaRPr lang="en-US" sz="2200" b="0" strike="noStrike" spc="-1" dirty="0">
              <a:latin typeface="Arial"/>
            </a:endParaRPr>
          </a:p>
        </p:txBody>
      </p:sp>
      <p:sp>
        <p:nvSpPr>
          <p:cNvPr id="93" name="CustomShape 11"/>
          <p:cNvSpPr/>
          <p:nvPr/>
        </p:nvSpPr>
        <p:spPr>
          <a:xfrm>
            <a:off x="4457340" y="4947797"/>
            <a:ext cx="293364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dirty="0" err="1">
                <a:solidFill>
                  <a:srgbClr val="FF0000"/>
                </a:solidFill>
                <a:latin typeface="Arial"/>
                <a:ea typeface="DejaVu Sans"/>
              </a:rPr>
              <a:t>Pongan</a:t>
            </a:r>
            <a:r>
              <a:rPr lang="en-US" sz="1400" b="0" i="1" strike="noStrike" spc="-1" dirty="0">
                <a:solidFill>
                  <a:srgbClr val="FF0000"/>
                </a:solidFill>
                <a:latin typeface="Arial"/>
                <a:ea typeface="DejaVu Sans"/>
              </a:rPr>
              <a:t> una </a:t>
            </a:r>
            <a:r>
              <a:rPr lang="en-US" sz="1400" b="0" i="1" strike="noStrike" spc="-1" dirty="0" err="1">
                <a:solidFill>
                  <a:srgbClr val="FF0000"/>
                </a:solidFill>
                <a:latin typeface="Arial"/>
                <a:ea typeface="DejaVu Sans"/>
              </a:rPr>
              <a:t>foto</a:t>
            </a:r>
            <a:r>
              <a:rPr lang="en-US" sz="1400" b="0" i="1" strike="noStrike" spc="-1" dirty="0">
                <a:solidFill>
                  <a:srgbClr val="FF0000"/>
                </a:solidFill>
                <a:latin typeface="Arial"/>
                <a:ea typeface="DejaVu Sans"/>
              </a:rPr>
              <a:t> </a:t>
            </a:r>
            <a:r>
              <a:rPr lang="en-US" sz="1400" b="0" i="1" strike="noStrike" spc="-1" dirty="0" err="1">
                <a:solidFill>
                  <a:srgbClr val="FF0000"/>
                </a:solidFill>
                <a:latin typeface="Arial"/>
                <a:ea typeface="DejaVu Sans"/>
              </a:rPr>
              <a:t>sonriendo</a:t>
            </a:r>
            <a:br>
              <a:rPr dirty="0"/>
            </a:br>
            <a:r>
              <a:rPr lang="en-US" sz="1400" b="0" i="1" strike="noStrike" spc="-1" dirty="0">
                <a:solidFill>
                  <a:srgbClr val="FF0000"/>
                </a:solidFill>
                <a:latin typeface="Arial"/>
                <a:ea typeface="DejaVu Sans"/>
              </a:rPr>
              <a:t>y no </a:t>
            </a:r>
            <a:r>
              <a:rPr lang="en-US" sz="1400" b="0" i="1" strike="noStrike" spc="-1" dirty="0" err="1">
                <a:solidFill>
                  <a:srgbClr val="FF0000"/>
                </a:solidFill>
                <a:latin typeface="Arial"/>
                <a:ea typeface="DejaVu Sans"/>
              </a:rPr>
              <a:t>olviden</a:t>
            </a:r>
            <a:r>
              <a:rPr lang="en-US" sz="1400" b="0" i="1" strike="noStrike" spc="-1" dirty="0">
                <a:solidFill>
                  <a:srgbClr val="FF0000"/>
                </a:solidFill>
                <a:latin typeface="Arial"/>
                <a:ea typeface="DejaVu Sans"/>
              </a:rPr>
              <a:t> </a:t>
            </a:r>
            <a:r>
              <a:rPr lang="en-US" sz="1400" b="0" i="1" strike="noStrike" spc="-1" dirty="0" err="1">
                <a:solidFill>
                  <a:srgbClr val="FF0000"/>
                </a:solidFill>
                <a:latin typeface="Arial"/>
                <a:ea typeface="DejaVu Sans"/>
              </a:rPr>
              <a:t>su</a:t>
            </a:r>
            <a:r>
              <a:rPr lang="en-US" sz="1400" b="0" i="1" strike="noStrike" spc="-1" dirty="0">
                <a:solidFill>
                  <a:srgbClr val="FF0000"/>
                </a:solidFill>
                <a:latin typeface="Arial"/>
                <a:ea typeface="DejaVu Sans"/>
              </a:rPr>
              <a:t> </a:t>
            </a:r>
            <a:r>
              <a:rPr lang="en-US" sz="1400" b="0" i="1" strike="noStrike" spc="-1" dirty="0" err="1">
                <a:solidFill>
                  <a:srgbClr val="FF0000"/>
                </a:solidFill>
                <a:latin typeface="Arial"/>
                <a:ea typeface="DejaVu Sans"/>
              </a:rPr>
              <a:t>nombre</a:t>
            </a:r>
            <a:endParaRPr lang="en-US" sz="1400" b="0" strike="noStrike" spc="-1" dirty="0">
              <a:latin typeface="Arial"/>
            </a:endParaRPr>
          </a:p>
        </p:txBody>
      </p:sp>
      <p:sp>
        <p:nvSpPr>
          <p:cNvPr id="94" name="CustomShape 12"/>
          <p:cNvSpPr/>
          <p:nvPr/>
        </p:nvSpPr>
        <p:spPr>
          <a:xfrm>
            <a:off x="4750574" y="4179422"/>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txBody>
          <a:bodyPr/>
          <a:lstStyle/>
          <a:p>
            <a:endParaRPr lang="es-MX" dirty="0"/>
          </a:p>
        </p:txBody>
      </p:sp>
      <p:sp>
        <p:nvSpPr>
          <p:cNvPr id="97" name="CustomShape 15"/>
          <p:cNvSpPr/>
          <p:nvPr/>
        </p:nvSpPr>
        <p:spPr>
          <a:xfrm>
            <a:off x="8229600" y="12420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primera entrega</a:t>
            </a:r>
            <a:endParaRPr lang="en-US" sz="1400" b="0" strike="noStrike" spc="-1">
              <a:latin typeface="Arial"/>
            </a:endParaRPr>
          </a:p>
        </p:txBody>
      </p:sp>
      <p:pic>
        <p:nvPicPr>
          <p:cNvPr id="98" name="Imagen 97"/>
          <p:cNvPicPr/>
          <p:nvPr/>
        </p:nvPicPr>
        <p:blipFill>
          <a:blip r:embed="rId4"/>
          <a:srcRect b="25718"/>
          <a:stretch/>
        </p:blipFill>
        <p:spPr>
          <a:xfrm>
            <a:off x="6018840" y="1828800"/>
            <a:ext cx="3200400" cy="2377080"/>
          </a:xfrm>
          <a:prstGeom prst="rect">
            <a:avLst/>
          </a:prstGeom>
          <a:ln>
            <a:noFill/>
          </a:ln>
        </p:spPr>
      </p:pic>
      <p:sp>
        <p:nvSpPr>
          <p:cNvPr id="99" name="CustomShape 16"/>
          <p:cNvSpPr/>
          <p:nvPr/>
        </p:nvSpPr>
        <p:spPr>
          <a:xfrm>
            <a:off x="6503040" y="4180680"/>
            <a:ext cx="219348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Miguel</a:t>
            </a:r>
            <a:br/>
            <a:r>
              <a:rPr lang="en-US" sz="2200" b="0" strike="noStrike" spc="-1">
                <a:solidFill>
                  <a:srgbClr val="001E33"/>
                </a:solidFill>
                <a:latin typeface="Arial"/>
                <a:ea typeface="DejaVu Sans"/>
              </a:rPr>
              <a:t>Correa</a:t>
            </a:r>
            <a:endParaRPr lang="en-US" sz="2200" b="0" strike="noStrike" spc="-1">
              <a:latin typeface="Arial"/>
            </a:endParaRPr>
          </a:p>
        </p:txBody>
      </p:sp>
      <p:sp>
        <p:nvSpPr>
          <p:cNvPr id="100" name="Freeform 17"/>
          <p:cNvSpPr/>
          <p:nvPr/>
        </p:nvSpPr>
        <p:spPr>
          <a:xfrm>
            <a:off x="5924160" y="1645920"/>
            <a:ext cx="3383640" cy="2652120"/>
          </a:xfrm>
          <a:custGeom>
            <a:avLst/>
            <a:gdLst/>
            <a:ahLst/>
            <a:cxnLst/>
            <a:rect l="0" t="0"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Marcador de contenido 3"/>
          <p:cNvPicPr/>
          <p:nvPr/>
        </p:nvPicPr>
        <p:blipFill>
          <a:blip r:embed="rId2"/>
          <a:stretch/>
        </p:blipFill>
        <p:spPr>
          <a:xfrm>
            <a:off x="-2880" y="0"/>
            <a:ext cx="12197160" cy="6856920"/>
          </a:xfrm>
          <a:prstGeom prst="rect">
            <a:avLst/>
          </a:prstGeom>
          <a:ln>
            <a:noFill/>
          </a:ln>
        </p:spPr>
      </p:pic>
      <p:sp>
        <p:nvSpPr>
          <p:cNvPr id="102" name="CustomShape 1"/>
          <p:cNvSpPr/>
          <p:nvPr/>
        </p:nvSpPr>
        <p:spPr>
          <a:xfrm>
            <a:off x="265320" y="376920"/>
            <a:ext cx="330084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Diseño del Algoritmo</a:t>
            </a:r>
            <a:endParaRPr lang="en-US" sz="2200" b="0" strike="noStrike" spc="-1">
              <a:latin typeface="Arial"/>
            </a:endParaRPr>
          </a:p>
        </p:txBody>
      </p:sp>
      <p:pic>
        <p:nvPicPr>
          <p:cNvPr id="103" name="Imagen 102"/>
          <p:cNvPicPr/>
          <p:nvPr/>
        </p:nvPicPr>
        <p:blipFill>
          <a:blip r:embed="rId3"/>
          <a:srcRect t="2555" r="18276"/>
          <a:stretch/>
        </p:blipFill>
        <p:spPr>
          <a:xfrm>
            <a:off x="640080" y="1188720"/>
            <a:ext cx="5485320" cy="3839760"/>
          </a:xfrm>
          <a:prstGeom prst="rect">
            <a:avLst/>
          </a:prstGeom>
          <a:ln>
            <a:noFill/>
          </a:ln>
        </p:spPr>
      </p:pic>
      <p:sp>
        <p:nvSpPr>
          <p:cNvPr id="104" name="CustomShape 2"/>
          <p:cNvSpPr/>
          <p:nvPr/>
        </p:nvSpPr>
        <p:spPr>
          <a:xfrm>
            <a:off x="270000" y="4945680"/>
            <a:ext cx="6308640" cy="94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Algoritmo para construir un árbol binario de decisión usando (En este semestre, uno puede ser CART, ID3, C4.5… por favor, elijan uno). En este ejemplo, mostramos un modelo para predecir si uno debe o no jugar Golf, dependiendo del clima.</a:t>
            </a:r>
            <a:endParaRPr lang="en-US" sz="1400" b="0" strike="noStrike" spc="-1">
              <a:latin typeface="Arial"/>
            </a:endParaRPr>
          </a:p>
        </p:txBody>
      </p:sp>
      <p:pic>
        <p:nvPicPr>
          <p:cNvPr id="105" name="Imagen 104"/>
          <p:cNvPicPr/>
          <p:nvPr/>
        </p:nvPicPr>
        <p:blipFill>
          <a:blip r:embed="rId4"/>
          <a:stretch/>
        </p:blipFill>
        <p:spPr>
          <a:xfrm>
            <a:off x="6835680" y="1787040"/>
            <a:ext cx="4613400" cy="3076200"/>
          </a:xfrm>
          <a:prstGeom prst="rect">
            <a:avLst/>
          </a:prstGeom>
          <a:ln>
            <a:noFill/>
          </a:ln>
        </p:spPr>
      </p:pic>
      <p:sp>
        <p:nvSpPr>
          <p:cNvPr id="106" name="CustomShape 3"/>
          <p:cNvSpPr/>
          <p:nvPr/>
        </p:nvSpPr>
        <p:spPr>
          <a:xfrm flipV="1">
            <a:off x="3405600" y="488880"/>
            <a:ext cx="525240" cy="172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07" name="CustomShape 4"/>
          <p:cNvSpPr/>
          <p:nvPr/>
        </p:nvSpPr>
        <p:spPr>
          <a:xfrm>
            <a:off x="3932280" y="336600"/>
            <a:ext cx="240372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08" name="CustomShape 5"/>
          <p:cNvSpPr/>
          <p:nvPr/>
        </p:nvSpPr>
        <p:spPr>
          <a:xfrm>
            <a:off x="5168160" y="914400"/>
            <a:ext cx="3426480" cy="94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el algoritmo que diseñaron, de esa forma no les quedarán pixeladas como la mía</a:t>
            </a:r>
            <a:endParaRPr lang="en-US" sz="1400" b="0" strike="noStrike" spc="-1">
              <a:latin typeface="Arial"/>
            </a:endParaRPr>
          </a:p>
        </p:txBody>
      </p:sp>
      <p:sp>
        <p:nvSpPr>
          <p:cNvPr id="109" name="CustomShape 6"/>
          <p:cNvSpPr/>
          <p:nvPr/>
        </p:nvSpPr>
        <p:spPr>
          <a:xfrm flipV="1">
            <a:off x="4719600" y="1173960"/>
            <a:ext cx="447480" cy="388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0" name="CustomShape 7"/>
          <p:cNvSpPr/>
          <p:nvPr/>
        </p:nvSpPr>
        <p:spPr>
          <a:xfrm>
            <a:off x="4417920" y="5920560"/>
            <a:ext cx="293364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gráficas con</a:t>
            </a:r>
            <a:br/>
            <a:r>
              <a:rPr lang="en-US" sz="1400" b="0" i="1" strike="noStrike" spc="-1">
                <a:solidFill>
                  <a:srgbClr val="FF0000"/>
                </a:solidFill>
                <a:latin typeface="Arial"/>
                <a:ea typeface="DejaVu Sans"/>
              </a:rPr>
              <a:t>sus palabras</a:t>
            </a:r>
            <a:endParaRPr lang="en-US" sz="1400" b="0" strike="noStrike" spc="-1">
              <a:latin typeface="Arial"/>
            </a:endParaRPr>
          </a:p>
        </p:txBody>
      </p:sp>
      <p:sp>
        <p:nvSpPr>
          <p:cNvPr id="111" name="CustomShape 8"/>
          <p:cNvSpPr/>
          <p:nvPr/>
        </p:nvSpPr>
        <p:spPr>
          <a:xfrm>
            <a:off x="4386240" y="5813280"/>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2" name="CustomShape 9"/>
          <p:cNvSpPr/>
          <p:nvPr/>
        </p:nvSpPr>
        <p:spPr>
          <a:xfrm>
            <a:off x="7674840" y="4965480"/>
            <a:ext cx="293364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imagen de alta definción relacionada con el ejemplo que usan para explicar el algoritmo al lado izquierdo</a:t>
            </a:r>
            <a:endParaRPr lang="en-US" sz="1400" b="0" strike="noStrike" spc="-1">
              <a:latin typeface="Arial"/>
            </a:endParaRPr>
          </a:p>
        </p:txBody>
      </p:sp>
      <p:sp>
        <p:nvSpPr>
          <p:cNvPr id="113" name="CustomShape 10"/>
          <p:cNvSpPr/>
          <p:nvPr/>
        </p:nvSpPr>
        <p:spPr>
          <a:xfrm>
            <a:off x="7257960" y="4937760"/>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4" name="CustomShape 11"/>
          <p:cNvSpPr/>
          <p:nvPr/>
        </p:nvSpPr>
        <p:spPr>
          <a:xfrm>
            <a:off x="10482120" y="668160"/>
            <a:ext cx="447480" cy="4341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5" name="CustomShape 12"/>
          <p:cNvSpPr/>
          <p:nvPr/>
        </p:nvSpPr>
        <p:spPr>
          <a:xfrm>
            <a:off x="9558000" y="1083240"/>
            <a:ext cx="34264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116" name="CustomShape 13"/>
          <p:cNvSpPr/>
          <p:nvPr/>
        </p:nvSpPr>
        <p:spPr>
          <a:xfrm>
            <a:off x="8229600" y="12420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segunda entrega</a:t>
            </a:r>
            <a:endParaRPr lang="en-US" sz="14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Marcador de contenido 3"/>
          <p:cNvPicPr/>
          <p:nvPr/>
        </p:nvPicPr>
        <p:blipFill>
          <a:blip r:embed="rId2"/>
          <a:stretch/>
        </p:blipFill>
        <p:spPr>
          <a:xfrm>
            <a:off x="-2880" y="0"/>
            <a:ext cx="12197160" cy="6856920"/>
          </a:xfrm>
          <a:prstGeom prst="rect">
            <a:avLst/>
          </a:prstGeom>
          <a:ln>
            <a:noFill/>
          </a:ln>
        </p:spPr>
      </p:pic>
      <p:sp>
        <p:nvSpPr>
          <p:cNvPr id="118" name="CustomShape 1"/>
          <p:cNvSpPr/>
          <p:nvPr/>
        </p:nvSpPr>
        <p:spPr>
          <a:xfrm>
            <a:off x="265320" y="376920"/>
            <a:ext cx="302652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División de un nodo</a:t>
            </a:r>
            <a:endParaRPr lang="en-US" sz="2200" b="0" strike="noStrike" spc="-1">
              <a:latin typeface="Arial"/>
            </a:endParaRPr>
          </a:p>
        </p:txBody>
      </p:sp>
      <p:sp>
        <p:nvSpPr>
          <p:cNvPr id="119" name="CustomShape 2"/>
          <p:cNvSpPr/>
          <p:nvPr/>
        </p:nvSpPr>
        <p:spPr>
          <a:xfrm>
            <a:off x="414000" y="5089680"/>
            <a:ext cx="550728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“ingresos == 10.” Para este caso, la impureza Gini de la izquierda es 0.44, la impureza Gini de la derecha es 0.32 y la impureza ponderada es de 0.37.</a:t>
            </a:r>
            <a:endParaRPr lang="en-US" sz="1400" b="0" strike="noStrike" spc="-1">
              <a:latin typeface="Arial"/>
            </a:endParaRPr>
          </a:p>
        </p:txBody>
      </p:sp>
      <p:sp>
        <p:nvSpPr>
          <p:cNvPr id="120" name="CustomShape 3"/>
          <p:cNvSpPr/>
          <p:nvPr/>
        </p:nvSpPr>
        <p:spPr>
          <a:xfrm flipV="1">
            <a:off x="3225600" y="488880"/>
            <a:ext cx="525240" cy="172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1" name="CustomShape 4"/>
          <p:cNvSpPr/>
          <p:nvPr/>
        </p:nvSpPr>
        <p:spPr>
          <a:xfrm>
            <a:off x="3536280" y="336600"/>
            <a:ext cx="240372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22" name="CustomShape 5"/>
          <p:cNvSpPr/>
          <p:nvPr/>
        </p:nvSpPr>
        <p:spPr>
          <a:xfrm>
            <a:off x="5168160" y="914400"/>
            <a:ext cx="342648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el algoritmo que diseñaron</a:t>
            </a:r>
            <a:endParaRPr lang="en-US" sz="1400" b="0" strike="noStrike" spc="-1">
              <a:latin typeface="Arial"/>
            </a:endParaRPr>
          </a:p>
        </p:txBody>
      </p:sp>
      <p:sp>
        <p:nvSpPr>
          <p:cNvPr id="123" name="CustomShape 6"/>
          <p:cNvSpPr/>
          <p:nvPr/>
        </p:nvSpPr>
        <p:spPr>
          <a:xfrm flipV="1">
            <a:off x="4719600" y="1173960"/>
            <a:ext cx="447480" cy="388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4" name="CustomShape 7"/>
          <p:cNvSpPr/>
          <p:nvPr/>
        </p:nvSpPr>
        <p:spPr>
          <a:xfrm>
            <a:off x="4417920" y="5920560"/>
            <a:ext cx="293364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gráficas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25" name="CustomShape 8"/>
          <p:cNvSpPr/>
          <p:nvPr/>
        </p:nvSpPr>
        <p:spPr>
          <a:xfrm>
            <a:off x="4386240" y="5813280"/>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6" name="CustomShape 9"/>
          <p:cNvSpPr/>
          <p:nvPr/>
        </p:nvSpPr>
        <p:spPr>
          <a:xfrm>
            <a:off x="3247200" y="3554280"/>
            <a:ext cx="1507680" cy="147492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27" name="CustomShape 10"/>
          <p:cNvSpPr/>
          <p:nvPr/>
        </p:nvSpPr>
        <p:spPr>
          <a:xfrm>
            <a:off x="1375200" y="3554280"/>
            <a:ext cx="1507680" cy="147492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28" name="CustomShape 11"/>
          <p:cNvSpPr/>
          <p:nvPr/>
        </p:nvSpPr>
        <p:spPr>
          <a:xfrm>
            <a:off x="2085120" y="997200"/>
            <a:ext cx="1769760" cy="16761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29" name="Line 12"/>
          <p:cNvSpPr/>
          <p:nvPr/>
        </p:nvSpPr>
        <p:spPr>
          <a:xfrm flipH="1">
            <a:off x="2151000" y="261612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0" name="Line 13"/>
          <p:cNvSpPr/>
          <p:nvPr/>
        </p:nvSpPr>
        <p:spPr>
          <a:xfrm>
            <a:off x="3339720" y="256104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1" name="CustomShape 14"/>
          <p:cNvSpPr/>
          <p:nvPr/>
        </p:nvSpPr>
        <p:spPr>
          <a:xfrm>
            <a:off x="1823040" y="43506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2" name="CustomShape 15"/>
          <p:cNvSpPr/>
          <p:nvPr/>
        </p:nvSpPr>
        <p:spPr>
          <a:xfrm>
            <a:off x="2107080" y="4033440"/>
            <a:ext cx="195840" cy="13356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3" name="CustomShape 16"/>
          <p:cNvSpPr/>
          <p:nvPr/>
        </p:nvSpPr>
        <p:spPr>
          <a:xfrm>
            <a:off x="2107080" y="429768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4" name="CustomShape 17"/>
          <p:cNvSpPr/>
          <p:nvPr/>
        </p:nvSpPr>
        <p:spPr>
          <a:xfrm>
            <a:off x="3754800" y="4350600"/>
            <a:ext cx="19620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5" name="CustomShape 18"/>
          <p:cNvSpPr/>
          <p:nvPr/>
        </p:nvSpPr>
        <p:spPr>
          <a:xfrm>
            <a:off x="4064760" y="450900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6" name="CustomShape 19"/>
          <p:cNvSpPr/>
          <p:nvPr/>
        </p:nvSpPr>
        <p:spPr>
          <a:xfrm>
            <a:off x="2281680" y="1594800"/>
            <a:ext cx="196200" cy="13356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7" name="CustomShape 20"/>
          <p:cNvSpPr/>
          <p:nvPr/>
        </p:nvSpPr>
        <p:spPr>
          <a:xfrm>
            <a:off x="2281680" y="1859040"/>
            <a:ext cx="19620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8" name="CustomShape 21"/>
          <p:cNvSpPr/>
          <p:nvPr/>
        </p:nvSpPr>
        <p:spPr>
          <a:xfrm>
            <a:off x="2565720" y="1568520"/>
            <a:ext cx="196200" cy="13356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9" name="CustomShape 22"/>
          <p:cNvSpPr/>
          <p:nvPr/>
        </p:nvSpPr>
        <p:spPr>
          <a:xfrm>
            <a:off x="2333520" y="207036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0" name="CustomShape 23"/>
          <p:cNvSpPr/>
          <p:nvPr/>
        </p:nvSpPr>
        <p:spPr>
          <a:xfrm>
            <a:off x="2617560" y="17535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1" name="CustomShape 24"/>
          <p:cNvSpPr/>
          <p:nvPr/>
        </p:nvSpPr>
        <p:spPr>
          <a:xfrm>
            <a:off x="2617560" y="2017440"/>
            <a:ext cx="195840" cy="13356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2" name="CustomShape 25"/>
          <p:cNvSpPr/>
          <p:nvPr/>
        </p:nvSpPr>
        <p:spPr>
          <a:xfrm>
            <a:off x="3120480" y="19789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3" name="CustomShape 26"/>
          <p:cNvSpPr/>
          <p:nvPr/>
        </p:nvSpPr>
        <p:spPr>
          <a:xfrm>
            <a:off x="3430080" y="2137320"/>
            <a:ext cx="196200" cy="13356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4" name="CustomShape 27"/>
          <p:cNvSpPr/>
          <p:nvPr/>
        </p:nvSpPr>
        <p:spPr>
          <a:xfrm>
            <a:off x="3745080" y="4116960"/>
            <a:ext cx="195840" cy="13356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5" name="CustomShape 28"/>
          <p:cNvSpPr/>
          <p:nvPr/>
        </p:nvSpPr>
        <p:spPr>
          <a:xfrm>
            <a:off x="4007520" y="425124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6" name="CustomShape 29"/>
          <p:cNvSpPr/>
          <p:nvPr/>
        </p:nvSpPr>
        <p:spPr>
          <a:xfrm>
            <a:off x="4007520" y="40500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7" name="CustomShape 30"/>
          <p:cNvSpPr/>
          <p:nvPr/>
        </p:nvSpPr>
        <p:spPr>
          <a:xfrm>
            <a:off x="9556560" y="3562920"/>
            <a:ext cx="1507680" cy="147492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48" name="CustomShape 31"/>
          <p:cNvSpPr/>
          <p:nvPr/>
        </p:nvSpPr>
        <p:spPr>
          <a:xfrm>
            <a:off x="7684560" y="3562920"/>
            <a:ext cx="1507680" cy="147492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49" name="CustomShape 32"/>
          <p:cNvSpPr/>
          <p:nvPr/>
        </p:nvSpPr>
        <p:spPr>
          <a:xfrm>
            <a:off x="8394480" y="1005840"/>
            <a:ext cx="1769760" cy="16761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0" name="Line 33"/>
          <p:cNvSpPr/>
          <p:nvPr/>
        </p:nvSpPr>
        <p:spPr>
          <a:xfrm flipH="1">
            <a:off x="8460360" y="262476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1" name="Line 34"/>
          <p:cNvSpPr/>
          <p:nvPr/>
        </p:nvSpPr>
        <p:spPr>
          <a:xfrm>
            <a:off x="9649080" y="256968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2" name="CustomShape 35"/>
          <p:cNvSpPr/>
          <p:nvPr/>
        </p:nvSpPr>
        <p:spPr>
          <a:xfrm>
            <a:off x="8591040" y="1603440"/>
            <a:ext cx="196200" cy="13356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3" name="CustomShape 36"/>
          <p:cNvSpPr/>
          <p:nvPr/>
        </p:nvSpPr>
        <p:spPr>
          <a:xfrm>
            <a:off x="8591040" y="1867680"/>
            <a:ext cx="19620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4" name="CustomShape 37"/>
          <p:cNvSpPr/>
          <p:nvPr/>
        </p:nvSpPr>
        <p:spPr>
          <a:xfrm>
            <a:off x="8875080" y="1577160"/>
            <a:ext cx="196200" cy="13356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5" name="CustomShape 38"/>
          <p:cNvSpPr/>
          <p:nvPr/>
        </p:nvSpPr>
        <p:spPr>
          <a:xfrm>
            <a:off x="8642880" y="20790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6" name="CustomShape 39"/>
          <p:cNvSpPr/>
          <p:nvPr/>
        </p:nvSpPr>
        <p:spPr>
          <a:xfrm>
            <a:off x="8926920" y="176220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57" name="CustomShape 40"/>
          <p:cNvSpPr/>
          <p:nvPr/>
        </p:nvSpPr>
        <p:spPr>
          <a:xfrm>
            <a:off x="8926920" y="2026080"/>
            <a:ext cx="195840" cy="13356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58" name="CustomShape 41"/>
          <p:cNvSpPr/>
          <p:nvPr/>
        </p:nvSpPr>
        <p:spPr>
          <a:xfrm>
            <a:off x="9429840" y="198756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9" name="CustomShape 42"/>
          <p:cNvSpPr/>
          <p:nvPr/>
        </p:nvSpPr>
        <p:spPr>
          <a:xfrm>
            <a:off x="9739440" y="2145960"/>
            <a:ext cx="196200" cy="13356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0" name="CustomShape 43"/>
          <p:cNvSpPr/>
          <p:nvPr/>
        </p:nvSpPr>
        <p:spPr>
          <a:xfrm>
            <a:off x="6534000" y="5089680"/>
            <a:ext cx="550728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“estrato == 4.” Para este caso, la impureza Gini de la izquierda es 0.44, la impureza Gini de la derecha es 0.32 y la impureza ponderada es 0.45.</a:t>
            </a:r>
            <a:endParaRPr lang="en-US" sz="1400" b="0" strike="noStrike" spc="-1">
              <a:latin typeface="Arial"/>
            </a:endParaRPr>
          </a:p>
        </p:txBody>
      </p:sp>
      <p:sp>
        <p:nvSpPr>
          <p:cNvPr id="161" name="CustomShape 44"/>
          <p:cNvSpPr/>
          <p:nvPr/>
        </p:nvSpPr>
        <p:spPr>
          <a:xfrm>
            <a:off x="10041840" y="411156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2" name="CustomShape 45"/>
          <p:cNvSpPr/>
          <p:nvPr/>
        </p:nvSpPr>
        <p:spPr>
          <a:xfrm>
            <a:off x="10351440" y="4269960"/>
            <a:ext cx="196200" cy="13356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3" name="CustomShape 46"/>
          <p:cNvSpPr/>
          <p:nvPr/>
        </p:nvSpPr>
        <p:spPr>
          <a:xfrm>
            <a:off x="8135640" y="3979800"/>
            <a:ext cx="196200" cy="13356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4" name="CustomShape 47"/>
          <p:cNvSpPr/>
          <p:nvPr/>
        </p:nvSpPr>
        <p:spPr>
          <a:xfrm>
            <a:off x="8135640" y="4244040"/>
            <a:ext cx="19620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5" name="CustomShape 48"/>
          <p:cNvSpPr/>
          <p:nvPr/>
        </p:nvSpPr>
        <p:spPr>
          <a:xfrm>
            <a:off x="8419680" y="3953520"/>
            <a:ext cx="196200" cy="13356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6" name="CustomShape 49"/>
          <p:cNvSpPr/>
          <p:nvPr/>
        </p:nvSpPr>
        <p:spPr>
          <a:xfrm>
            <a:off x="8187480" y="445536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7" name="CustomShape 50"/>
          <p:cNvSpPr/>
          <p:nvPr/>
        </p:nvSpPr>
        <p:spPr>
          <a:xfrm>
            <a:off x="8471520" y="41385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8" name="CustomShape 51"/>
          <p:cNvSpPr/>
          <p:nvPr/>
        </p:nvSpPr>
        <p:spPr>
          <a:xfrm>
            <a:off x="8471520" y="4402440"/>
            <a:ext cx="195840" cy="13356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9" name="CustomShape 52"/>
          <p:cNvSpPr/>
          <p:nvPr/>
        </p:nvSpPr>
        <p:spPr>
          <a:xfrm>
            <a:off x="9558000" y="1258560"/>
            <a:ext cx="34264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170" name="CustomShape 53"/>
          <p:cNvSpPr/>
          <p:nvPr/>
        </p:nvSpPr>
        <p:spPr>
          <a:xfrm>
            <a:off x="10708200" y="822960"/>
            <a:ext cx="447480" cy="4341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1" name="CustomShape 54"/>
          <p:cNvSpPr/>
          <p:nvPr/>
        </p:nvSpPr>
        <p:spPr>
          <a:xfrm>
            <a:off x="8229600" y="12420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segunda entrega</a:t>
            </a:r>
            <a:endParaRPr lang="en-US" sz="14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Marcador de contenido 3"/>
          <p:cNvPicPr/>
          <p:nvPr/>
        </p:nvPicPr>
        <p:blipFill>
          <a:blip r:embed="rId2"/>
          <a:stretch/>
        </p:blipFill>
        <p:spPr>
          <a:xfrm>
            <a:off x="-2880" y="0"/>
            <a:ext cx="12197160" cy="6856920"/>
          </a:xfrm>
          <a:prstGeom prst="rect">
            <a:avLst/>
          </a:prstGeom>
          <a:ln>
            <a:noFill/>
          </a:ln>
        </p:spPr>
      </p:pic>
      <p:sp>
        <p:nvSpPr>
          <p:cNvPr id="173" name="CustomShape 1"/>
          <p:cNvSpPr/>
          <p:nvPr/>
        </p:nvSpPr>
        <p:spPr>
          <a:xfrm>
            <a:off x="265320" y="376920"/>
            <a:ext cx="384948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Complejidad del Algoritmo</a:t>
            </a:r>
            <a:endParaRPr lang="en-US" sz="2200" b="0" strike="noStrike" spc="-1">
              <a:latin typeface="Arial"/>
            </a:endParaRPr>
          </a:p>
        </p:txBody>
      </p:sp>
      <p:sp>
        <p:nvSpPr>
          <p:cNvPr id="174" name="CustomShape 2"/>
          <p:cNvSpPr/>
          <p:nvPr/>
        </p:nvSpPr>
        <p:spPr>
          <a:xfrm>
            <a:off x="584640" y="4173120"/>
            <a:ext cx="5028480" cy="94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Complejidad en tiempo y memoria del algoritmo (En este semestre, una opción puede ser CART, ID3, C4.5, elijan uno). (Por favor, expliquen qué es N y qué es M en este problem. ¡POR FAVOR, HÁGANLO!)</a:t>
            </a:r>
            <a:endParaRPr lang="en-US" sz="1400" b="0" strike="noStrike" spc="-1">
              <a:latin typeface="Arial"/>
            </a:endParaRPr>
          </a:p>
        </p:txBody>
      </p:sp>
      <p:sp>
        <p:nvSpPr>
          <p:cNvPr id="175" name="CustomShape 3"/>
          <p:cNvSpPr/>
          <p:nvPr/>
        </p:nvSpPr>
        <p:spPr>
          <a:xfrm flipV="1">
            <a:off x="4184280" y="546840"/>
            <a:ext cx="525240" cy="172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6" name="CustomShape 4"/>
          <p:cNvSpPr/>
          <p:nvPr/>
        </p:nvSpPr>
        <p:spPr>
          <a:xfrm>
            <a:off x="4508280" y="372600"/>
            <a:ext cx="240372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77" name="CustomShape 5"/>
          <p:cNvSpPr/>
          <p:nvPr/>
        </p:nvSpPr>
        <p:spPr>
          <a:xfrm>
            <a:off x="5168160" y="914400"/>
            <a:ext cx="342648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esta tabla en Powerpoint. ¡No copien pantallazos pixelados del porte aquí!</a:t>
            </a:r>
            <a:endParaRPr lang="en-US" sz="1400" b="0" strike="noStrike" spc="-1">
              <a:latin typeface="Arial"/>
            </a:endParaRPr>
          </a:p>
        </p:txBody>
      </p:sp>
      <p:sp>
        <p:nvSpPr>
          <p:cNvPr id="178" name="CustomShape 6"/>
          <p:cNvSpPr/>
          <p:nvPr/>
        </p:nvSpPr>
        <p:spPr>
          <a:xfrm flipV="1">
            <a:off x="4719600" y="1173960"/>
            <a:ext cx="447480" cy="388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9" name="CustomShape 7"/>
          <p:cNvSpPr/>
          <p:nvPr/>
        </p:nvSpPr>
        <p:spPr>
          <a:xfrm>
            <a:off x="3437640" y="5208480"/>
            <a:ext cx="293364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80" name="CustomShape 8"/>
          <p:cNvSpPr/>
          <p:nvPr/>
        </p:nvSpPr>
        <p:spPr>
          <a:xfrm>
            <a:off x="3437640" y="5129280"/>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1" name="CustomShape 9"/>
          <p:cNvSpPr/>
          <p:nvPr/>
        </p:nvSpPr>
        <p:spPr>
          <a:xfrm>
            <a:off x="8034840" y="5145480"/>
            <a:ext cx="293364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foto de alta definición relacionada con el problema que están modelando</a:t>
            </a:r>
            <a:endParaRPr lang="en-US" sz="1400" b="0" strike="noStrike" spc="-1">
              <a:latin typeface="Arial"/>
            </a:endParaRPr>
          </a:p>
        </p:txBody>
      </p:sp>
      <p:sp>
        <p:nvSpPr>
          <p:cNvPr id="182" name="CustomShape 10"/>
          <p:cNvSpPr/>
          <p:nvPr/>
        </p:nvSpPr>
        <p:spPr>
          <a:xfrm>
            <a:off x="7257960" y="4937760"/>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183" name="Table 11"/>
          <p:cNvGraphicFramePr/>
          <p:nvPr/>
        </p:nvGraphicFramePr>
        <p:xfrm>
          <a:off x="547920" y="1956240"/>
          <a:ext cx="5075640" cy="2159640"/>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MX"/>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tiempo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memoria</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0" strike="noStrike" spc="-1">
                          <a:solidFill>
                            <a:srgbClr val="FFFFFF"/>
                          </a:solidFill>
                          <a:latin typeface="Arial"/>
                        </a:rPr>
                        <a:t>Entrenamiento del 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a:t>
                      </a:r>
                      <a:r>
                        <a:rPr lang="en-US" sz="1800" b="0" strike="noStrike" spc="-1" baseline="33000">
                          <a:solidFill>
                            <a:srgbClr val="FFFFFF"/>
                          </a:solidFill>
                          <a:latin typeface="Arial"/>
                        </a:rPr>
                        <a:t>2</a:t>
                      </a:r>
                      <a:r>
                        <a:rPr lang="en-US" sz="1800" b="0" strike="noStrike" spc="-1">
                          <a:solidFill>
                            <a:srgbClr val="FFFFFF"/>
                          </a:solidFill>
                          <a:latin typeface="Arial"/>
                        </a:rPr>
                        <a:t>*M*2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0" strike="noStrike" spc="-1">
                          <a:solidFill>
                            <a:srgbClr val="FFFFFF"/>
                          </a:solidFill>
                          <a:latin typeface="Arial"/>
                        </a:rPr>
                        <a:t>Validación del</a:t>
                      </a:r>
                      <a:br/>
                      <a:r>
                        <a:rPr lang="en-US" sz="1800" b="0" strike="noStrike" spc="-1">
                          <a:solidFill>
                            <a:srgbClr val="FFFFFF"/>
                          </a:solidFill>
                          <a:latin typeface="Arial"/>
                        </a:rPr>
                        <a:t>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bl>
          </a:graphicData>
        </a:graphic>
      </p:graphicFrame>
      <p:pic>
        <p:nvPicPr>
          <p:cNvPr id="184" name="Imagen 183"/>
          <p:cNvPicPr/>
          <p:nvPr/>
        </p:nvPicPr>
        <p:blipFill>
          <a:blip r:embed="rId3"/>
          <a:srcRect t="17598"/>
          <a:stretch/>
        </p:blipFill>
        <p:spPr>
          <a:xfrm>
            <a:off x="6897960" y="1903680"/>
            <a:ext cx="4675320" cy="2889360"/>
          </a:xfrm>
          <a:prstGeom prst="rect">
            <a:avLst/>
          </a:prstGeom>
          <a:ln>
            <a:noFill/>
          </a:ln>
        </p:spPr>
      </p:pic>
      <p:sp>
        <p:nvSpPr>
          <p:cNvPr id="185" name="CustomShape 12"/>
          <p:cNvSpPr/>
          <p:nvPr/>
        </p:nvSpPr>
        <p:spPr>
          <a:xfrm>
            <a:off x="8229600" y="12420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Imagen 185"/>
          <p:cNvPicPr/>
          <p:nvPr/>
        </p:nvPicPr>
        <p:blipFill>
          <a:blip r:embed="rId2"/>
          <a:srcRect l="24319" r="17164"/>
          <a:stretch/>
        </p:blipFill>
        <p:spPr>
          <a:xfrm>
            <a:off x="1016640" y="1019520"/>
            <a:ext cx="3931200" cy="3780000"/>
          </a:xfrm>
          <a:prstGeom prst="rect">
            <a:avLst/>
          </a:prstGeom>
          <a:ln>
            <a:noFill/>
          </a:ln>
        </p:spPr>
      </p:pic>
      <p:pic>
        <p:nvPicPr>
          <p:cNvPr id="187" name="Marcador de contenido 3"/>
          <p:cNvPicPr/>
          <p:nvPr/>
        </p:nvPicPr>
        <p:blipFill>
          <a:blip r:embed="rId3"/>
          <a:stretch/>
        </p:blipFill>
        <p:spPr>
          <a:xfrm>
            <a:off x="-2880" y="0"/>
            <a:ext cx="12197160" cy="6856920"/>
          </a:xfrm>
          <a:prstGeom prst="rect">
            <a:avLst/>
          </a:prstGeom>
          <a:ln>
            <a:noFill/>
          </a:ln>
        </p:spPr>
      </p:pic>
      <p:sp>
        <p:nvSpPr>
          <p:cNvPr id="188" name="CustomShape 1"/>
          <p:cNvSpPr/>
          <p:nvPr/>
        </p:nvSpPr>
        <p:spPr>
          <a:xfrm>
            <a:off x="265320" y="376920"/>
            <a:ext cx="448956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Modelo de Árbol de Decisión</a:t>
            </a:r>
            <a:endParaRPr lang="en-US" sz="2200" b="0" strike="noStrike" spc="-1">
              <a:latin typeface="Arial"/>
            </a:endParaRPr>
          </a:p>
        </p:txBody>
      </p:sp>
      <p:sp>
        <p:nvSpPr>
          <p:cNvPr id="189" name="CustomShape 2"/>
          <p:cNvSpPr/>
          <p:nvPr/>
        </p:nvSpPr>
        <p:spPr>
          <a:xfrm>
            <a:off x="584640" y="4857120"/>
            <a:ext cx="5028480" cy="94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Un árbol de decisión para predecir el resultado del Saber Pro usando los resultados del Saber 11. Violeta representa nodos con alta probabilidad de éxito; verde media probabilidad; y rojo baja probabilidad.</a:t>
            </a:r>
            <a:endParaRPr lang="en-US" sz="1400" b="0" strike="noStrike" spc="-1">
              <a:latin typeface="Arial"/>
            </a:endParaRPr>
          </a:p>
        </p:txBody>
      </p:sp>
      <p:sp>
        <p:nvSpPr>
          <p:cNvPr id="190" name="CustomShape 3"/>
          <p:cNvSpPr/>
          <p:nvPr/>
        </p:nvSpPr>
        <p:spPr>
          <a:xfrm flipV="1">
            <a:off x="4436280" y="546840"/>
            <a:ext cx="525240" cy="172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1" name="CustomShape 4"/>
          <p:cNvSpPr/>
          <p:nvPr/>
        </p:nvSpPr>
        <p:spPr>
          <a:xfrm>
            <a:off x="4688280" y="336600"/>
            <a:ext cx="240372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92" name="CustomShape 5"/>
          <p:cNvSpPr/>
          <p:nvPr/>
        </p:nvSpPr>
        <p:spPr>
          <a:xfrm>
            <a:off x="5168160" y="914400"/>
            <a:ext cx="342648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una gráfica, en español, en Powerpoint. ¡No copien pantallazos pixelados del reporte técnico, por favor!</a:t>
            </a:r>
            <a:endParaRPr lang="en-US" sz="1400" b="0" strike="noStrike" spc="-1">
              <a:latin typeface="Arial"/>
            </a:endParaRPr>
          </a:p>
        </p:txBody>
      </p:sp>
      <p:sp>
        <p:nvSpPr>
          <p:cNvPr id="193" name="CustomShape 6"/>
          <p:cNvSpPr/>
          <p:nvPr/>
        </p:nvSpPr>
        <p:spPr>
          <a:xfrm flipV="1">
            <a:off x="4719600" y="1173960"/>
            <a:ext cx="447480" cy="388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4" name="CustomShape 7"/>
          <p:cNvSpPr/>
          <p:nvPr/>
        </p:nvSpPr>
        <p:spPr>
          <a:xfrm>
            <a:off x="3437640" y="5892480"/>
            <a:ext cx="293364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gráficos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95" name="CustomShape 8"/>
          <p:cNvSpPr/>
          <p:nvPr/>
        </p:nvSpPr>
        <p:spPr>
          <a:xfrm>
            <a:off x="4754880" y="5486400"/>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6" name="CustomShape 9"/>
          <p:cNvSpPr/>
          <p:nvPr/>
        </p:nvSpPr>
        <p:spPr>
          <a:xfrm>
            <a:off x="9174240" y="4848840"/>
            <a:ext cx="293364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¿Es ético usar el género en</a:t>
            </a:r>
            <a:br/>
            <a:r>
              <a:rPr lang="en-US" sz="1400" b="0" i="1" strike="noStrike" spc="-1">
                <a:solidFill>
                  <a:srgbClr val="FF0000"/>
                </a:solidFill>
                <a:latin typeface="Arial"/>
                <a:ea typeface="DejaVu Sans"/>
              </a:rPr>
              <a:t>un modelo que sirve para</a:t>
            </a:r>
            <a:br/>
            <a:r>
              <a:rPr lang="en-US" sz="1400" b="0" i="1" strike="noStrike" spc="-1">
                <a:solidFill>
                  <a:srgbClr val="FF0000"/>
                </a:solidFill>
                <a:latin typeface="Arial"/>
                <a:ea typeface="DejaVu Sans"/>
              </a:rPr>
              <a:t>predecir el éxito académico?</a:t>
            </a:r>
            <a:endParaRPr lang="en-US" sz="1400" b="0" strike="noStrike" spc="-1">
              <a:latin typeface="Arial"/>
            </a:endParaRPr>
          </a:p>
        </p:txBody>
      </p:sp>
      <p:sp>
        <p:nvSpPr>
          <p:cNvPr id="197" name="CustomShape 10"/>
          <p:cNvSpPr/>
          <p:nvPr/>
        </p:nvSpPr>
        <p:spPr>
          <a:xfrm>
            <a:off x="9574200" y="4397040"/>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8" name="CustomShape 11"/>
          <p:cNvSpPr/>
          <p:nvPr/>
        </p:nvSpPr>
        <p:spPr>
          <a:xfrm>
            <a:off x="7246080" y="1773360"/>
            <a:ext cx="438912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001E33"/>
                </a:solidFill>
                <a:latin typeface="Arial"/>
                <a:ea typeface="DejaVu Sans"/>
              </a:rPr>
              <a:t>Características Más Relevantes</a:t>
            </a:r>
            <a:endParaRPr lang="en-US" sz="2200" b="0" strike="noStrike" spc="-1">
              <a:latin typeface="Arial"/>
            </a:endParaRPr>
          </a:p>
        </p:txBody>
      </p:sp>
      <p:sp>
        <p:nvSpPr>
          <p:cNvPr id="199" name="CustomShape 12"/>
          <p:cNvSpPr/>
          <p:nvPr/>
        </p:nvSpPr>
        <p:spPr>
          <a:xfrm>
            <a:off x="8808480" y="2531520"/>
            <a:ext cx="2895840" cy="1766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Ciencias Sociales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Inglés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Género</a:t>
            </a:r>
            <a:endParaRPr lang="en-US" sz="2200" b="0" strike="noStrike" spc="-1">
              <a:latin typeface="Arial"/>
            </a:endParaRPr>
          </a:p>
        </p:txBody>
      </p:sp>
      <p:pic>
        <p:nvPicPr>
          <p:cNvPr id="200" name="Imagen 199"/>
          <p:cNvPicPr/>
          <p:nvPr/>
        </p:nvPicPr>
        <p:blipFill>
          <a:blip r:embed="rId4"/>
          <a:stretch/>
        </p:blipFill>
        <p:spPr>
          <a:xfrm>
            <a:off x="8129520" y="3153600"/>
            <a:ext cx="666720" cy="666720"/>
          </a:xfrm>
          <a:prstGeom prst="rect">
            <a:avLst/>
          </a:prstGeom>
          <a:ln>
            <a:noFill/>
          </a:ln>
        </p:spPr>
      </p:pic>
      <p:pic>
        <p:nvPicPr>
          <p:cNvPr id="201" name="Imagen 200"/>
          <p:cNvPicPr/>
          <p:nvPr/>
        </p:nvPicPr>
        <p:blipFill>
          <a:blip r:embed="rId5"/>
          <a:stretch/>
        </p:blipFill>
        <p:spPr>
          <a:xfrm>
            <a:off x="8312400" y="3860640"/>
            <a:ext cx="344880" cy="619200"/>
          </a:xfrm>
          <a:prstGeom prst="rect">
            <a:avLst/>
          </a:prstGeom>
          <a:ln>
            <a:noFill/>
          </a:ln>
        </p:spPr>
      </p:pic>
      <p:pic>
        <p:nvPicPr>
          <p:cNvPr id="202" name="Imagen 201"/>
          <p:cNvPicPr/>
          <p:nvPr/>
        </p:nvPicPr>
        <p:blipFill>
          <a:blip r:embed="rId6"/>
          <a:srcRect l="19596" t="5022" r="25004" b="33248"/>
          <a:stretch/>
        </p:blipFill>
        <p:spPr>
          <a:xfrm>
            <a:off x="8148960" y="2449440"/>
            <a:ext cx="532800" cy="639360"/>
          </a:xfrm>
          <a:prstGeom prst="rect">
            <a:avLst/>
          </a:prstGeom>
          <a:ln>
            <a:noFill/>
          </a:ln>
        </p:spPr>
      </p:pic>
      <p:sp>
        <p:nvSpPr>
          <p:cNvPr id="203" name="CustomShape 13"/>
          <p:cNvSpPr/>
          <p:nvPr/>
        </p:nvSpPr>
        <p:spPr>
          <a:xfrm flipH="1">
            <a:off x="7984080" y="4572000"/>
            <a:ext cx="30780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4" name="CustomShape 14"/>
          <p:cNvSpPr/>
          <p:nvPr/>
        </p:nvSpPr>
        <p:spPr>
          <a:xfrm>
            <a:off x="6137640" y="4956480"/>
            <a:ext cx="293364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un ícono para</a:t>
            </a:r>
            <a:br/>
            <a:r>
              <a:rPr lang="en-US" sz="1400" b="0" i="1" strike="noStrike" spc="-1">
                <a:solidFill>
                  <a:srgbClr val="FF0000"/>
                </a:solidFill>
                <a:latin typeface="Arial"/>
                <a:ea typeface="DejaVu Sans"/>
              </a:rPr>
              <a:t>representar cada </a:t>
            </a:r>
            <a:br/>
            <a:r>
              <a:rPr lang="en-US" sz="1400" b="0" i="1" strike="noStrike" spc="-1">
                <a:solidFill>
                  <a:srgbClr val="FF0000"/>
                </a:solidFill>
                <a:latin typeface="Arial"/>
                <a:ea typeface="DejaVu Sans"/>
              </a:rPr>
              <a:t>característica!</a:t>
            </a:r>
            <a:endParaRPr lang="en-US" sz="1400" b="0" strike="noStrike" spc="-1">
              <a:latin typeface="Arial"/>
            </a:endParaRPr>
          </a:p>
        </p:txBody>
      </p:sp>
      <p:sp>
        <p:nvSpPr>
          <p:cNvPr id="205" name="CustomShape 15"/>
          <p:cNvSpPr/>
          <p:nvPr/>
        </p:nvSpPr>
        <p:spPr>
          <a:xfrm>
            <a:off x="10482120" y="649080"/>
            <a:ext cx="447480" cy="4341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6" name="CustomShape 16"/>
          <p:cNvSpPr/>
          <p:nvPr/>
        </p:nvSpPr>
        <p:spPr>
          <a:xfrm>
            <a:off x="9558000" y="1064160"/>
            <a:ext cx="34264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207" name="CustomShape 17"/>
          <p:cNvSpPr/>
          <p:nvPr/>
        </p:nvSpPr>
        <p:spPr>
          <a:xfrm>
            <a:off x="8229600" y="12420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Marcador de contenido 3"/>
          <p:cNvPicPr/>
          <p:nvPr/>
        </p:nvPicPr>
        <p:blipFill>
          <a:blip r:embed="rId2"/>
          <a:stretch/>
        </p:blipFill>
        <p:spPr>
          <a:xfrm>
            <a:off x="-2880" y="0"/>
            <a:ext cx="12197160" cy="6856920"/>
          </a:xfrm>
          <a:prstGeom prst="rect">
            <a:avLst/>
          </a:prstGeom>
          <a:ln>
            <a:noFill/>
          </a:ln>
        </p:spPr>
      </p:pic>
      <p:sp>
        <p:nvSpPr>
          <p:cNvPr id="209" name="CustomShape 1"/>
          <p:cNvSpPr/>
          <p:nvPr/>
        </p:nvSpPr>
        <p:spPr>
          <a:xfrm>
            <a:off x="265320" y="376920"/>
            <a:ext cx="348372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10" name="CustomShape 2"/>
          <p:cNvSpPr/>
          <p:nvPr/>
        </p:nvSpPr>
        <p:spPr>
          <a:xfrm flipV="1">
            <a:off x="3657600" y="488880"/>
            <a:ext cx="525240" cy="172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11" name="CustomShape 3"/>
          <p:cNvSpPr/>
          <p:nvPr/>
        </p:nvSpPr>
        <p:spPr>
          <a:xfrm>
            <a:off x="3905640" y="365760"/>
            <a:ext cx="240372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12" name="CustomShape 4"/>
          <p:cNvSpPr/>
          <p:nvPr/>
        </p:nvSpPr>
        <p:spPr>
          <a:xfrm>
            <a:off x="5168160" y="914400"/>
            <a:ext cx="342648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las métricas de evaluación, de esa forma no les quedará pixelado</a:t>
            </a:r>
            <a:br/>
            <a:r>
              <a:rPr lang="en-US" sz="1400" b="0" i="1" strike="noStrike" spc="-1">
                <a:solidFill>
                  <a:srgbClr val="FF0000"/>
                </a:solidFill>
                <a:latin typeface="Arial"/>
                <a:ea typeface="DejaVu Sans"/>
              </a:rPr>
              <a:t>como las mías</a:t>
            </a:r>
            <a:endParaRPr lang="en-US" sz="1400" b="0" strike="noStrike" spc="-1">
              <a:latin typeface="Arial"/>
            </a:endParaRPr>
          </a:p>
        </p:txBody>
      </p:sp>
      <p:sp>
        <p:nvSpPr>
          <p:cNvPr id="213" name="CustomShape 5"/>
          <p:cNvSpPr/>
          <p:nvPr/>
        </p:nvSpPr>
        <p:spPr>
          <a:xfrm flipV="1">
            <a:off x="4719600" y="1173960"/>
            <a:ext cx="447480" cy="388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pic>
        <p:nvPicPr>
          <p:cNvPr id="214" name="Imagen 213"/>
          <p:cNvPicPr/>
          <p:nvPr/>
        </p:nvPicPr>
        <p:blipFill>
          <a:blip r:embed="rId3"/>
          <a:srcRect b="32945"/>
          <a:stretch/>
        </p:blipFill>
        <p:spPr>
          <a:xfrm>
            <a:off x="507240" y="1517040"/>
            <a:ext cx="3332520" cy="4060080"/>
          </a:xfrm>
          <a:prstGeom prst="rect">
            <a:avLst/>
          </a:prstGeom>
          <a:ln>
            <a:noFill/>
          </a:ln>
        </p:spPr>
      </p:pic>
      <p:pic>
        <p:nvPicPr>
          <p:cNvPr id="215" name="Imagen 214"/>
          <p:cNvPicPr/>
          <p:nvPr/>
        </p:nvPicPr>
        <p:blipFill>
          <a:blip r:embed="rId3"/>
          <a:srcRect t="66383"/>
          <a:stretch/>
        </p:blipFill>
        <p:spPr>
          <a:xfrm>
            <a:off x="4480560" y="2263320"/>
            <a:ext cx="3332520" cy="2033640"/>
          </a:xfrm>
          <a:prstGeom prst="rect">
            <a:avLst/>
          </a:prstGeom>
          <a:ln>
            <a:noFill/>
          </a:ln>
        </p:spPr>
      </p:pic>
      <p:sp>
        <p:nvSpPr>
          <p:cNvPr id="216" name="CustomShape 6"/>
          <p:cNvSpPr/>
          <p:nvPr/>
        </p:nvSpPr>
        <p:spPr>
          <a:xfrm>
            <a:off x="8778240" y="2743200"/>
            <a:ext cx="228528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Expliquen la exactitud tambien…. </a:t>
            </a:r>
            <a:br/>
            <a:r>
              <a:rPr lang="en-US" sz="1400" b="0" strike="noStrike" spc="-1">
                <a:solidFill>
                  <a:srgbClr val="001E33"/>
                </a:solidFill>
                <a:latin typeface="Arial"/>
                <a:ea typeface="DejaVu Sans"/>
              </a:rPr>
              <a:t>De la misma manera</a:t>
            </a:r>
            <a:endParaRPr lang="en-US" sz="1400" b="0" strike="noStrike" spc="-1">
              <a:latin typeface="Arial"/>
            </a:endParaRPr>
          </a:p>
        </p:txBody>
      </p:sp>
      <p:sp>
        <p:nvSpPr>
          <p:cNvPr id="217" name="CustomShape 7"/>
          <p:cNvSpPr/>
          <p:nvPr/>
        </p:nvSpPr>
        <p:spPr>
          <a:xfrm>
            <a:off x="5020920" y="4786920"/>
            <a:ext cx="2933640" cy="94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Si es posible, eviten usar ecuaciones para explicar simples conceptos que se pueden explicar con diagramas coloridos</a:t>
            </a:r>
            <a:endParaRPr lang="en-US" sz="1400" b="0" strike="noStrike" spc="-1">
              <a:latin typeface="Arial"/>
            </a:endParaRPr>
          </a:p>
        </p:txBody>
      </p:sp>
      <p:sp>
        <p:nvSpPr>
          <p:cNvPr id="218" name="CustomShape 8"/>
          <p:cNvSpPr/>
          <p:nvPr/>
        </p:nvSpPr>
        <p:spPr>
          <a:xfrm>
            <a:off x="5020920" y="4427640"/>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19" name="CustomShape 9"/>
          <p:cNvSpPr/>
          <p:nvPr/>
        </p:nvSpPr>
        <p:spPr>
          <a:xfrm flipH="1">
            <a:off x="10698480" y="776160"/>
            <a:ext cx="365760" cy="4341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0" name="CustomShape 10"/>
          <p:cNvSpPr/>
          <p:nvPr/>
        </p:nvSpPr>
        <p:spPr>
          <a:xfrm>
            <a:off x="9326880" y="1191240"/>
            <a:ext cx="34264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21" name="CustomShape 11"/>
          <p:cNvSpPr/>
          <p:nvPr/>
        </p:nvSpPr>
        <p:spPr>
          <a:xfrm>
            <a:off x="8229600" y="12420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Marcador de contenido 3"/>
          <p:cNvPicPr/>
          <p:nvPr/>
        </p:nvPicPr>
        <p:blipFill>
          <a:blip r:embed="rId2"/>
          <a:stretch/>
        </p:blipFill>
        <p:spPr>
          <a:xfrm>
            <a:off x="-2880" y="0"/>
            <a:ext cx="12197160" cy="6856920"/>
          </a:xfrm>
          <a:prstGeom prst="rect">
            <a:avLst/>
          </a:prstGeom>
          <a:ln>
            <a:noFill/>
          </a:ln>
        </p:spPr>
      </p:pic>
      <p:sp>
        <p:nvSpPr>
          <p:cNvPr id="223" name="CustomShape 1"/>
          <p:cNvSpPr/>
          <p:nvPr/>
        </p:nvSpPr>
        <p:spPr>
          <a:xfrm>
            <a:off x="265320" y="376920"/>
            <a:ext cx="330012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24" name="CustomShape 2"/>
          <p:cNvSpPr/>
          <p:nvPr/>
        </p:nvSpPr>
        <p:spPr>
          <a:xfrm flipV="1">
            <a:off x="3608280" y="546840"/>
            <a:ext cx="525240" cy="172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5" name="CustomShape 3"/>
          <p:cNvSpPr/>
          <p:nvPr/>
        </p:nvSpPr>
        <p:spPr>
          <a:xfrm>
            <a:off x="3932280" y="336600"/>
            <a:ext cx="240372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26" name="CustomShape 4"/>
          <p:cNvSpPr/>
          <p:nvPr/>
        </p:nvSpPr>
        <p:spPr>
          <a:xfrm>
            <a:off x="5168160" y="914400"/>
            <a:ext cx="342648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 tabla en Powerpoint. ¡No copien pantallazos pixelados del reporte, por favor! </a:t>
            </a:r>
            <a:endParaRPr lang="en-US" sz="1400" b="0" strike="noStrike" spc="-1">
              <a:latin typeface="Arial"/>
            </a:endParaRPr>
          </a:p>
        </p:txBody>
      </p:sp>
      <p:sp>
        <p:nvSpPr>
          <p:cNvPr id="227" name="CustomShape 5"/>
          <p:cNvSpPr/>
          <p:nvPr/>
        </p:nvSpPr>
        <p:spPr>
          <a:xfrm flipV="1">
            <a:off x="4719600" y="1173960"/>
            <a:ext cx="447480" cy="388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8" name="CustomShape 6"/>
          <p:cNvSpPr/>
          <p:nvPr/>
        </p:nvSpPr>
        <p:spPr>
          <a:xfrm>
            <a:off x="8034840" y="5145480"/>
            <a:ext cx="293364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otra gráfica en alta defición relacionada con el problema que están resolviendo.</a:t>
            </a:r>
            <a:endParaRPr lang="en-US" sz="1400" b="0" strike="noStrike" spc="-1">
              <a:latin typeface="Arial"/>
            </a:endParaRPr>
          </a:p>
        </p:txBody>
      </p:sp>
      <p:sp>
        <p:nvSpPr>
          <p:cNvPr id="229" name="CustomShape 7"/>
          <p:cNvSpPr/>
          <p:nvPr/>
        </p:nvSpPr>
        <p:spPr>
          <a:xfrm>
            <a:off x="7257960" y="4937760"/>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30" name="Table 8"/>
          <p:cNvGraphicFramePr/>
          <p:nvPr/>
        </p:nvGraphicFramePr>
        <p:xfrm>
          <a:off x="547920" y="1956240"/>
          <a:ext cx="5075280" cy="2879640"/>
        </p:xfrm>
        <a:graphic>
          <a:graphicData uri="http://schemas.openxmlformats.org/drawingml/2006/table">
            <a:tbl>
              <a:tblPr/>
              <a:tblGrid>
                <a:gridCol w="1538280">
                  <a:extLst>
                    <a:ext uri="{9D8B030D-6E8A-4147-A177-3AD203B41FA5}">
                      <a16:colId xmlns:a16="http://schemas.microsoft.com/office/drawing/2014/main" val="20000"/>
                    </a:ext>
                  </a:extLst>
                </a:gridCol>
                <a:gridCol w="184500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MX"/>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entrenamiento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validación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1" strike="noStrike" spc="-1">
                          <a:solidFill>
                            <a:srgbClr val="FFFFFF"/>
                          </a:solidFill>
                          <a:latin typeface="Arial"/>
                        </a:rPr>
                        <a:t>Exactitud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0.8</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0.62</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1" strike="noStrike" spc="-1">
                          <a:solidFill>
                            <a:srgbClr val="FFFFFF"/>
                          </a:solidFill>
                          <a:latin typeface="Arial"/>
                        </a:rPr>
                        <a:t>Precisión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0.55</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r h="720360">
                <a:tc>
                  <a:txBody>
                    <a:bodyPr/>
                    <a:lstStyle/>
                    <a:p>
                      <a:pPr>
                        <a:lnSpc>
                          <a:spcPct val="100000"/>
                        </a:lnSpc>
                      </a:pPr>
                      <a:r>
                        <a:rPr lang="en-US" sz="1800" b="1" strike="noStrike" spc="-1">
                          <a:solidFill>
                            <a:srgbClr val="FFFFFF"/>
                          </a:solidFill>
                          <a:latin typeface="Arial"/>
                        </a:rPr>
                        <a:t>Sensibilidad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0.76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3"/>
                  </a:ext>
                </a:extLst>
              </a:tr>
            </a:tbl>
          </a:graphicData>
        </a:graphic>
      </p:graphicFrame>
      <p:pic>
        <p:nvPicPr>
          <p:cNvPr id="231" name="Imagen 230"/>
          <p:cNvPicPr/>
          <p:nvPr/>
        </p:nvPicPr>
        <p:blipFill>
          <a:blip r:embed="rId3"/>
          <a:srcRect l="20022"/>
          <a:stretch/>
        </p:blipFill>
        <p:spPr>
          <a:xfrm>
            <a:off x="7168320" y="2011680"/>
            <a:ext cx="4379040" cy="2674800"/>
          </a:xfrm>
          <a:prstGeom prst="rect">
            <a:avLst/>
          </a:prstGeom>
          <a:ln>
            <a:noFill/>
          </a:ln>
        </p:spPr>
      </p:pic>
      <p:sp>
        <p:nvSpPr>
          <p:cNvPr id="232" name="CustomShape 9"/>
          <p:cNvSpPr/>
          <p:nvPr/>
        </p:nvSpPr>
        <p:spPr>
          <a:xfrm>
            <a:off x="663480" y="4893480"/>
            <a:ext cx="502848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Métricas de evaluación obtenidas con el conjunto de datos de entrenamiento de 135,000 estudiantes y el conjunto de datos de validación de 45,000 estudiantes.</a:t>
            </a:r>
            <a:endParaRPr lang="en-US" sz="1400" b="0" strike="noStrike" spc="-1">
              <a:latin typeface="Arial"/>
            </a:endParaRPr>
          </a:p>
        </p:txBody>
      </p:sp>
      <p:sp>
        <p:nvSpPr>
          <p:cNvPr id="233" name="CustomShape 10"/>
          <p:cNvSpPr/>
          <p:nvPr/>
        </p:nvSpPr>
        <p:spPr>
          <a:xfrm>
            <a:off x="4297680" y="5989680"/>
            <a:ext cx="293364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 sus</a:t>
            </a:r>
            <a:br/>
            <a:r>
              <a:rPr lang="en-US" sz="1400" b="0" i="1" strike="noStrike" spc="-1">
                <a:solidFill>
                  <a:srgbClr val="FF0000"/>
                </a:solidFill>
                <a:latin typeface="Arial"/>
                <a:ea typeface="DejaVu Sans"/>
              </a:rPr>
              <a:t>propias palabras</a:t>
            </a:r>
            <a:endParaRPr lang="en-US" sz="1400" b="0" strike="noStrike" spc="-1">
              <a:latin typeface="Arial"/>
            </a:endParaRPr>
          </a:p>
        </p:txBody>
      </p:sp>
      <p:sp>
        <p:nvSpPr>
          <p:cNvPr id="234" name="CustomShape 11"/>
          <p:cNvSpPr/>
          <p:nvPr/>
        </p:nvSpPr>
        <p:spPr>
          <a:xfrm>
            <a:off x="4369680" y="5522400"/>
            <a:ext cx="422280" cy="3571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5" name="CustomShape 12"/>
          <p:cNvSpPr/>
          <p:nvPr/>
        </p:nvSpPr>
        <p:spPr>
          <a:xfrm>
            <a:off x="8229600" y="12420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Marcador de contenido 3"/>
          <p:cNvPicPr/>
          <p:nvPr/>
        </p:nvPicPr>
        <p:blipFill>
          <a:blip r:embed="rId2"/>
          <a:stretch/>
        </p:blipFill>
        <p:spPr>
          <a:xfrm>
            <a:off x="-2880" y="0"/>
            <a:ext cx="12197160" cy="6856920"/>
          </a:xfrm>
          <a:prstGeom prst="rect">
            <a:avLst/>
          </a:prstGeom>
          <a:ln>
            <a:noFill/>
          </a:ln>
        </p:spPr>
      </p:pic>
      <p:sp>
        <p:nvSpPr>
          <p:cNvPr id="237" name="CustomShape 1"/>
          <p:cNvSpPr/>
          <p:nvPr/>
        </p:nvSpPr>
        <p:spPr>
          <a:xfrm>
            <a:off x="265320" y="376920"/>
            <a:ext cx="540324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Consumo de tiempo y memoria</a:t>
            </a:r>
            <a:endParaRPr lang="en-US" sz="2200" b="0" strike="noStrike" spc="-1">
              <a:latin typeface="Arial"/>
            </a:endParaRPr>
          </a:p>
        </p:txBody>
      </p:sp>
      <p:sp>
        <p:nvSpPr>
          <p:cNvPr id="238" name="CustomShape 2"/>
          <p:cNvSpPr/>
          <p:nvPr/>
        </p:nvSpPr>
        <p:spPr>
          <a:xfrm flipV="1">
            <a:off x="4819320" y="546840"/>
            <a:ext cx="525240" cy="1728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9" name="CustomShape 3"/>
          <p:cNvSpPr/>
          <p:nvPr/>
        </p:nvSpPr>
        <p:spPr>
          <a:xfrm>
            <a:off x="5394960" y="365760"/>
            <a:ext cx="240372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40" name="CustomShape 4"/>
          <p:cNvSpPr/>
          <p:nvPr/>
        </p:nvSpPr>
        <p:spPr>
          <a:xfrm>
            <a:off x="5168160" y="914400"/>
            <a:ext cx="379296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las gráficas en Excel en español. ¡No tomen pantallazos pixelados del reporte!</a:t>
            </a:r>
            <a:endParaRPr lang="en-US" sz="1400" b="0" strike="noStrike" spc="-1">
              <a:latin typeface="Arial"/>
            </a:endParaRPr>
          </a:p>
        </p:txBody>
      </p:sp>
      <p:sp>
        <p:nvSpPr>
          <p:cNvPr id="241" name="CustomShape 5"/>
          <p:cNvSpPr/>
          <p:nvPr/>
        </p:nvSpPr>
        <p:spPr>
          <a:xfrm flipV="1">
            <a:off x="4719600" y="1173960"/>
            <a:ext cx="447480" cy="388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42" name="Gráfico 241"/>
          <p:cNvGraphicFramePr/>
          <p:nvPr/>
        </p:nvGraphicFramePr>
        <p:xfrm>
          <a:off x="146880" y="1914120"/>
          <a:ext cx="5759640" cy="32396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3" name="Gráfico 242"/>
          <p:cNvGraphicFramePr/>
          <p:nvPr/>
        </p:nvGraphicFramePr>
        <p:xfrm>
          <a:off x="6071040" y="1878120"/>
          <a:ext cx="5759640" cy="3239640"/>
        </p:xfrm>
        <a:graphic>
          <a:graphicData uri="http://schemas.openxmlformats.org/drawingml/2006/chart">
            <c:chart xmlns:c="http://schemas.openxmlformats.org/drawingml/2006/chart" xmlns:r="http://schemas.openxmlformats.org/officeDocument/2006/relationships" r:id="rId4"/>
          </a:graphicData>
        </a:graphic>
      </p:graphicFrame>
      <p:sp>
        <p:nvSpPr>
          <p:cNvPr id="244" name="CustomShape 6"/>
          <p:cNvSpPr/>
          <p:nvPr/>
        </p:nvSpPr>
        <p:spPr>
          <a:xfrm>
            <a:off x="2249280" y="5117760"/>
            <a:ext cx="594360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tiempo</a:t>
            </a:r>
            <a:endParaRPr lang="en-US" sz="2200" b="0" strike="noStrike" spc="-1">
              <a:latin typeface="Arial"/>
            </a:endParaRPr>
          </a:p>
        </p:txBody>
      </p:sp>
      <p:sp>
        <p:nvSpPr>
          <p:cNvPr id="245" name="CustomShape 7"/>
          <p:cNvSpPr/>
          <p:nvPr/>
        </p:nvSpPr>
        <p:spPr>
          <a:xfrm>
            <a:off x="8539920" y="5117760"/>
            <a:ext cx="594360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memoria</a:t>
            </a:r>
            <a:endParaRPr lang="en-US" sz="2200" b="0" strike="noStrike" spc="-1">
              <a:latin typeface="Arial"/>
            </a:endParaRPr>
          </a:p>
        </p:txBody>
      </p:sp>
      <p:pic>
        <p:nvPicPr>
          <p:cNvPr id="246" name="Imagen 245"/>
          <p:cNvPicPr/>
          <p:nvPr/>
        </p:nvPicPr>
        <p:blipFill>
          <a:blip r:embed="rId5"/>
          <a:stretch/>
        </p:blipFill>
        <p:spPr>
          <a:xfrm>
            <a:off x="1648800" y="5105520"/>
            <a:ext cx="527760" cy="527760"/>
          </a:xfrm>
          <a:prstGeom prst="rect">
            <a:avLst/>
          </a:prstGeom>
          <a:ln>
            <a:noFill/>
          </a:ln>
        </p:spPr>
      </p:pic>
      <p:pic>
        <p:nvPicPr>
          <p:cNvPr id="247" name="Imagen 246"/>
          <p:cNvPicPr/>
          <p:nvPr/>
        </p:nvPicPr>
        <p:blipFill>
          <a:blip r:embed="rId6"/>
          <a:srcRect l="28229" t="24851" r="28731" b="25399"/>
          <a:stretch/>
        </p:blipFill>
        <p:spPr>
          <a:xfrm>
            <a:off x="7827120" y="5117760"/>
            <a:ext cx="712800" cy="548280"/>
          </a:xfrm>
          <a:prstGeom prst="rect">
            <a:avLst/>
          </a:prstGeom>
          <a:ln>
            <a:noFill/>
          </a:ln>
        </p:spPr>
      </p:pic>
      <p:sp>
        <p:nvSpPr>
          <p:cNvPr id="248" name="CustomShape 8"/>
          <p:cNvSpPr/>
          <p:nvPr/>
        </p:nvSpPr>
        <p:spPr>
          <a:xfrm flipH="1">
            <a:off x="10698480" y="757080"/>
            <a:ext cx="365760" cy="4341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49" name="CustomShape 9"/>
          <p:cNvSpPr/>
          <p:nvPr/>
        </p:nvSpPr>
        <p:spPr>
          <a:xfrm>
            <a:off x="9326880" y="1172160"/>
            <a:ext cx="34264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50" name="CustomShape 10"/>
          <p:cNvSpPr/>
          <p:nvPr/>
        </p:nvSpPr>
        <p:spPr>
          <a:xfrm>
            <a:off x="8229600" y="12420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1549</TotalTime>
  <Words>886</Words>
  <Application>Microsoft Office PowerPoint</Application>
  <PresentationFormat>Panorámica</PresentationFormat>
  <Paragraphs>102</Paragraphs>
  <Slides>11</Slides>
  <Notes>0</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11</vt:i4>
      </vt:variant>
    </vt:vector>
  </HeadingPairs>
  <TitlesOfParts>
    <vt:vector size="16" baseType="lpstr">
      <vt:lpstr>Arial</vt:lpstr>
      <vt:lpstr>Symbol</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Referee</dc:creator>
  <dc:description/>
  <cp:lastModifiedBy>andre.sanchez.as2@outlook.es</cp:lastModifiedBy>
  <cp:revision>28</cp:revision>
  <dcterms:created xsi:type="dcterms:W3CDTF">2020-06-26T14:36:07Z</dcterms:created>
  <dcterms:modified xsi:type="dcterms:W3CDTF">2020-08-16T22:10:53Z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